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  <p:sldMasterId id="2147483720" r:id="rId4"/>
    <p:sldMasterId id="2147483732" r:id="rId5"/>
    <p:sldMasterId id="2147483744" r:id="rId6"/>
  </p:sldMasterIdLst>
  <p:sldIdLst>
    <p:sldId id="311" r:id="rId7"/>
    <p:sldId id="260" r:id="rId8"/>
    <p:sldId id="262" r:id="rId9"/>
    <p:sldId id="313" r:id="rId10"/>
    <p:sldId id="264" r:id="rId11"/>
    <p:sldId id="319" r:id="rId12"/>
    <p:sldId id="320" r:id="rId13"/>
    <p:sldId id="266" r:id="rId14"/>
    <p:sldId id="268" r:id="rId15"/>
    <p:sldId id="257" r:id="rId16"/>
    <p:sldId id="272" r:id="rId17"/>
    <p:sldId id="273" r:id="rId18"/>
    <p:sldId id="278" r:id="rId19"/>
    <p:sldId id="259" r:id="rId20"/>
    <p:sldId id="270" r:id="rId21"/>
    <p:sldId id="271" r:id="rId22"/>
    <p:sldId id="299" r:id="rId23"/>
    <p:sldId id="275" r:id="rId24"/>
    <p:sldId id="276" r:id="rId25"/>
    <p:sldId id="274" r:id="rId26"/>
    <p:sldId id="280" r:id="rId27"/>
    <p:sldId id="282" r:id="rId28"/>
    <p:sldId id="281" r:id="rId29"/>
    <p:sldId id="322" r:id="rId3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582" autoAdjust="0"/>
  </p:normalViewPr>
  <p:slideViewPr>
    <p:cSldViewPr>
      <p:cViewPr varScale="1">
        <p:scale>
          <a:sx n="58" d="100"/>
          <a:sy n="5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B4C0-7652-43E1-86A6-AE3BF1C760CB}" type="datetimeFigureOut">
              <a:rPr lang="hu-HU" smtClean="0"/>
              <a:pPr/>
              <a:t>2017.03.15.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50213-2852-448B-A3AC-F4CB01058DA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B4C0-7652-43E1-86A6-AE3BF1C760CB}" type="datetimeFigureOut">
              <a:rPr lang="hu-HU" smtClean="0"/>
              <a:pPr/>
              <a:t>2017.03.15.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50213-2852-448B-A3AC-F4CB01058DA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B4C0-7652-43E1-86A6-AE3BF1C760CB}" type="datetimeFigureOut">
              <a:rPr lang="hu-HU" smtClean="0"/>
              <a:pPr/>
              <a:t>2017.03.15.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50213-2852-448B-A3AC-F4CB01058DA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218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777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313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540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97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5769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418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1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B4C0-7652-43E1-86A6-AE3BF1C760CB}" type="datetimeFigureOut">
              <a:rPr lang="hu-HU" smtClean="0"/>
              <a:pPr/>
              <a:t>2017.03.15.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50213-2852-448B-A3AC-F4CB01058DA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2699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0658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0404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321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3477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2371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2981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5733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4695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519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B4C0-7652-43E1-86A6-AE3BF1C760CB}" type="datetimeFigureOut">
              <a:rPr lang="hu-HU" smtClean="0"/>
              <a:pPr/>
              <a:t>2017.03.15.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50213-2852-448B-A3AC-F4CB01058DA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1126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7395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0699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240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1564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1716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7091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921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5353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24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B4C0-7652-43E1-86A6-AE3BF1C760CB}" type="datetimeFigureOut">
              <a:rPr lang="hu-HU" smtClean="0"/>
              <a:pPr/>
              <a:t>2017.03.15.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50213-2852-448B-A3AC-F4CB01058DA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9066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6936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334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8363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2364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0470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82872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56483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6819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144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B4C0-7652-43E1-86A6-AE3BF1C760CB}" type="datetimeFigureOut">
              <a:rPr lang="hu-HU" smtClean="0"/>
              <a:pPr/>
              <a:t>2017.03.15.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50213-2852-448B-A3AC-F4CB01058DA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96018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6427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08983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2913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80978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33415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72241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1299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9056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024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B4C0-7652-43E1-86A6-AE3BF1C760CB}" type="datetimeFigureOut">
              <a:rPr lang="hu-HU" smtClean="0"/>
              <a:pPr/>
              <a:t>2017.03.15.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50213-2852-448B-A3AC-F4CB01058DA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28575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83294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30141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04435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0143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77136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83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B4C0-7652-43E1-86A6-AE3BF1C760CB}" type="datetimeFigureOut">
              <a:rPr lang="hu-HU" smtClean="0"/>
              <a:pPr/>
              <a:t>2017.03.15.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50213-2852-448B-A3AC-F4CB01058DA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B4C0-7652-43E1-86A6-AE3BF1C760CB}" type="datetimeFigureOut">
              <a:rPr lang="hu-HU" smtClean="0"/>
              <a:pPr/>
              <a:t>2017.03.15.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50213-2852-448B-A3AC-F4CB01058DA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B4C0-7652-43E1-86A6-AE3BF1C760CB}" type="datetimeFigureOut">
              <a:rPr lang="hu-HU" smtClean="0"/>
              <a:pPr/>
              <a:t>2017.03.15.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50213-2852-448B-A3AC-F4CB01058DA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9B4C0-7652-43E1-86A6-AE3BF1C760CB}" type="datetimeFigureOut">
              <a:rPr lang="hu-HU" smtClean="0"/>
              <a:pPr/>
              <a:t>2017.03.15.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50213-2852-448B-A3AC-F4CB01058DA1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528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80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37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551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CABE7-CE74-4A56-8553-2CB812F26B2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2017.03.15.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5EC0-902C-4474-9A5D-D8E08FA4E9DA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183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ribd.com/document/143280550/Szaray-Miklos-Tortenelem-II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6552728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églalap 2"/>
          <p:cNvSpPr/>
          <p:nvPr/>
        </p:nvSpPr>
        <p:spPr>
          <a:xfrm>
            <a:off x="6516216" y="2690336"/>
            <a:ext cx="23762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>
                <a:latin typeface="TimesNewRoman"/>
                <a:ea typeface="Times New Roman"/>
                <a:cs typeface="TimesNewRoman"/>
              </a:rPr>
              <a:t>a/… visszatérhet a túlvilágról az</a:t>
            </a:r>
            <a:r>
              <a:rPr lang="hu-HU" dirty="0">
                <a:latin typeface="Times New Roman"/>
                <a:ea typeface="Times New Roman"/>
              </a:rPr>
              <a:t> </a:t>
            </a:r>
            <a:r>
              <a:rPr lang="hu-HU" dirty="0">
                <a:latin typeface="TimesNewRoman"/>
                <a:ea typeface="Times New Roman"/>
                <a:cs typeface="TimesNewRoman"/>
              </a:rPr>
              <a:t>evilági életbe.</a:t>
            </a:r>
          </a:p>
          <a:p>
            <a:r>
              <a:rPr lang="hu-HU" dirty="0">
                <a:latin typeface="TimesNewRoman"/>
                <a:ea typeface="Times New Roman"/>
              </a:rPr>
              <a:t>b/ törekedtek az erényes életre.</a:t>
            </a:r>
          </a:p>
          <a:p>
            <a:r>
              <a:rPr lang="hu-HU" dirty="0">
                <a:latin typeface="TimesNewRoman"/>
                <a:ea typeface="Times New Roman"/>
              </a:rPr>
              <a:t>c/ vagyonközösségben éltek.</a:t>
            </a:r>
          </a:p>
          <a:p>
            <a:r>
              <a:rPr lang="hu-HU" dirty="0">
                <a:latin typeface="TimesNewRoman"/>
                <a:ea typeface="Times New Roman"/>
              </a:rPr>
              <a:t>d/ ellenkezőképpen vélekedtek.</a:t>
            </a:r>
          </a:p>
        </p:txBody>
      </p:sp>
    </p:spTree>
    <p:extLst>
      <p:ext uri="{BB962C8B-B14F-4D97-AF65-F5344CB8AC3E}">
        <p14:creationId xmlns:p14="http://schemas.microsoft.com/office/powerpoint/2010/main" val="229565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0"/>
            <a:ext cx="8856984" cy="836712"/>
          </a:xfrm>
        </p:spPr>
        <p:txBody>
          <a:bodyPr>
            <a:noAutofit/>
          </a:bodyPr>
          <a:lstStyle/>
          <a:p>
            <a:r>
              <a:rPr lang="hu-HU" sz="3200" dirty="0" smtClean="0"/>
              <a:t>A kora középkor gazdasága és társadalma</a:t>
            </a:r>
            <a:br>
              <a:rPr lang="hu-HU" sz="3200" dirty="0" smtClean="0"/>
            </a:br>
            <a:r>
              <a:rPr lang="hu-HU" sz="3200" dirty="0" smtClean="0"/>
              <a:t>6-10. sz., </a:t>
            </a:r>
            <a:r>
              <a:rPr lang="hu-HU" sz="3200" dirty="0" err="1" smtClean="0"/>
              <a:t>Ny-Eu</a:t>
            </a:r>
            <a:r>
              <a:rPr lang="hu-HU" sz="3200" dirty="0" smtClean="0"/>
              <a:t>.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908720"/>
            <a:ext cx="3888432" cy="5832648"/>
          </a:xfrm>
        </p:spPr>
        <p:txBody>
          <a:bodyPr>
            <a:normAutofit fontScale="47500" lnSpcReduction="20000"/>
          </a:bodyPr>
          <a:lstStyle/>
          <a:p>
            <a:r>
              <a:rPr lang="hu-HU" dirty="0" smtClean="0"/>
              <a:t>Az állam az önellátó gazdaság keretei között nem tud fizetni a neki tett fegyveres szolgálatokért, </a:t>
            </a:r>
            <a:br>
              <a:rPr lang="hu-HU" dirty="0" smtClean="0"/>
            </a:br>
            <a:r>
              <a:rPr lang="hu-HU" dirty="0" smtClean="0"/>
              <a:t>így kialakul a hűbérbirtok-rendszer (birtokadományozás, továbbadományozás).</a:t>
            </a:r>
            <a:br>
              <a:rPr lang="hu-HU" dirty="0" smtClean="0"/>
            </a:br>
            <a:r>
              <a:rPr lang="hu-HU" i="1" dirty="0" smtClean="0"/>
              <a:t>„Az én hűbéresem hűbérese nem az én hűbéresem”</a:t>
            </a:r>
          </a:p>
          <a:p>
            <a:r>
              <a:rPr lang="hu-HU" b="1" dirty="0" smtClean="0"/>
              <a:t>Hűbéri lánc</a:t>
            </a:r>
            <a:r>
              <a:rPr lang="hu-HU" dirty="0" smtClean="0"/>
              <a:t>, melynek a jobbágy nem tagja; </a:t>
            </a:r>
            <a:br>
              <a:rPr lang="hu-HU" dirty="0" smtClean="0"/>
            </a:br>
            <a:r>
              <a:rPr lang="hu-HU" dirty="0" err="1" smtClean="0"/>
              <a:t>-birtokosok</a:t>
            </a:r>
            <a:r>
              <a:rPr lang="hu-HU" dirty="0" smtClean="0"/>
              <a:t> alkotják, addig a szintig, amíg a birtok jövedelméből fegyverzet állítható ki (fegyveres szolgálat kötelezettsége—nehézpáncélos haderő Nagy Károly korától)</a:t>
            </a:r>
            <a:br>
              <a:rPr lang="hu-HU" dirty="0" smtClean="0"/>
            </a:br>
            <a:r>
              <a:rPr lang="hu-HU" dirty="0" err="1" smtClean="0"/>
              <a:t>-</a:t>
            </a:r>
            <a:r>
              <a:rPr lang="hu-HU" i="1" dirty="0" err="1" smtClean="0"/>
              <a:t>hűbérúr</a:t>
            </a:r>
            <a:r>
              <a:rPr lang="hu-HU" dirty="0" smtClean="0"/>
              <a:t> és </a:t>
            </a:r>
            <a:r>
              <a:rPr lang="hu-HU" i="1" dirty="0" smtClean="0"/>
              <a:t>hűbéres</a:t>
            </a:r>
            <a:r>
              <a:rPr lang="hu-HU" dirty="0" smtClean="0"/>
              <a:t> kölcsönös esküje (védelem, szolgálat)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hatalmaskodások megfékezése cél</a:t>
            </a:r>
          </a:p>
          <a:p>
            <a:pPr>
              <a:buNone/>
            </a:pPr>
            <a:r>
              <a:rPr lang="hu-HU" dirty="0" smtClean="0"/>
              <a:t>	</a:t>
            </a:r>
            <a:r>
              <a:rPr lang="hu-HU" dirty="0" err="1" smtClean="0"/>
              <a:t>-Isten</a:t>
            </a:r>
            <a:r>
              <a:rPr lang="hu-HU" dirty="0" smtClean="0"/>
              <a:t> békéje-napok (az egyház érdeke birtokainak megóvása)</a:t>
            </a:r>
            <a:br>
              <a:rPr lang="hu-HU" dirty="0" smtClean="0"/>
            </a:br>
            <a:r>
              <a:rPr lang="hu-HU" dirty="0" err="1" smtClean="0"/>
              <a:t>-Angliában</a:t>
            </a:r>
            <a:r>
              <a:rPr lang="hu-HU" dirty="0" smtClean="0"/>
              <a:t> és Kelet-Európában, ill. Európán kívül nincs hűbéri lánc</a:t>
            </a:r>
          </a:p>
          <a:p>
            <a:pPr>
              <a:buNone/>
            </a:pP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980728"/>
            <a:ext cx="4932040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2204864"/>
            <a:ext cx="9036496" cy="2736304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hu-HU" sz="4300" b="1" dirty="0" smtClean="0"/>
              <a:t>érettségi </a:t>
            </a:r>
            <a:r>
              <a:rPr lang="hu-HU" sz="4300" b="1" dirty="0" err="1" smtClean="0"/>
              <a:t>gyak</a:t>
            </a:r>
            <a:r>
              <a:rPr lang="hu-HU" sz="4300" b="1" dirty="0" smtClean="0"/>
              <a:t>. </a:t>
            </a:r>
            <a:endParaRPr lang="hu-HU" sz="4300" dirty="0" smtClean="0"/>
          </a:p>
          <a:p>
            <a:pPr>
              <a:buNone/>
            </a:pPr>
            <a:r>
              <a:rPr lang="hu-HU" sz="4300" dirty="0" smtClean="0"/>
              <a:t>1. A mezőgazdasági művelési módszerek történeti fejlődését mutató ábrák segítségével válaszoljon a kérdésekre!</a:t>
            </a:r>
          </a:p>
          <a:p>
            <a:pPr>
              <a:buNone/>
            </a:pPr>
            <a:r>
              <a:rPr lang="hu-HU" sz="4300" b="1" dirty="0" smtClean="0"/>
              <a:t>A)</a:t>
            </a:r>
            <a:r>
              <a:rPr lang="hu-HU" sz="4300" dirty="0" smtClean="0"/>
              <a:t> Mi volt az ugar funkciója? 					1 pont</a:t>
            </a:r>
          </a:p>
          <a:p>
            <a:pPr>
              <a:buNone/>
            </a:pPr>
            <a:r>
              <a:rPr lang="hu-HU" sz="4300" dirty="0" smtClean="0"/>
              <a:t> </a:t>
            </a:r>
          </a:p>
          <a:p>
            <a:pPr>
              <a:buNone/>
            </a:pPr>
            <a:r>
              <a:rPr lang="hu-HU" sz="4300" b="1" dirty="0" smtClean="0"/>
              <a:t>B)</a:t>
            </a:r>
            <a:r>
              <a:rPr lang="hu-HU" sz="4300" dirty="0" smtClean="0"/>
              <a:t> Mi tette lehetővé az ugar fokozatos megszűnését? 			1 pont</a:t>
            </a:r>
          </a:p>
          <a:p>
            <a:pPr>
              <a:buNone/>
            </a:pPr>
            <a:endParaRPr lang="hu-HU" sz="4300" dirty="0" smtClean="0"/>
          </a:p>
          <a:p>
            <a:pPr>
              <a:buNone/>
            </a:pPr>
            <a:r>
              <a:rPr lang="hu-HU" sz="4300" b="1" dirty="0" smtClean="0"/>
              <a:t>C)</a:t>
            </a:r>
            <a:r>
              <a:rPr lang="hu-HU" sz="4300" dirty="0" smtClean="0"/>
              <a:t> Nevezze meg az 1. és a 4. diagramon ábrázolt mezőgazdasági művelési módszert!								2 pont</a:t>
            </a:r>
          </a:p>
          <a:p>
            <a:pPr>
              <a:buNone/>
            </a:pPr>
            <a:r>
              <a:rPr lang="hu-HU" sz="4300" dirty="0" smtClean="0"/>
              <a:t> </a:t>
            </a:r>
          </a:p>
          <a:p>
            <a:pPr>
              <a:buNone/>
            </a:pPr>
            <a:r>
              <a:rPr lang="hu-HU" sz="4300" dirty="0" smtClean="0"/>
              <a:t>1.: 	</a:t>
            </a:r>
          </a:p>
          <a:p>
            <a:pPr>
              <a:buNone/>
            </a:pPr>
            <a:r>
              <a:rPr lang="hu-HU" sz="4300" dirty="0" smtClean="0"/>
              <a:t>4.: 	</a:t>
            </a:r>
          </a:p>
          <a:p>
            <a:pPr>
              <a:buNone/>
            </a:pPr>
            <a:r>
              <a:rPr lang="hu-HU" sz="4300" b="1" dirty="0" smtClean="0"/>
              <a:t>D)</a:t>
            </a:r>
            <a:r>
              <a:rPr lang="hu-HU" sz="4300" dirty="0" smtClean="0"/>
              <a:t> Mi tette lehetővé a 4. diagramon ábrázolt művelési módszer bevezetését? 1 pont</a:t>
            </a:r>
            <a:endParaRPr lang="hu-HU" dirty="0" smtClean="0"/>
          </a:p>
          <a:p>
            <a:pPr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4" name="Kép 3" descr="Mezőgazdaság%20fejlődés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352927" cy="1800200"/>
          </a:xfrm>
          <a:prstGeom prst="rect">
            <a:avLst/>
          </a:prstGeom>
          <a:noFill/>
          <a:ln w="6350" cmpd="sng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941168"/>
            <a:ext cx="8640960" cy="1728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69360"/>
          </a:xfrm>
        </p:spPr>
        <p:txBody>
          <a:bodyPr>
            <a:noAutofit/>
          </a:bodyPr>
          <a:lstStyle/>
          <a:p>
            <a:r>
              <a:rPr lang="hu-HU" sz="1600" dirty="0" smtClean="0"/>
              <a:t>érettségi </a:t>
            </a:r>
            <a:r>
              <a:rPr lang="hu-HU" sz="1600" dirty="0" err="1" smtClean="0"/>
              <a:t>gyak</a:t>
            </a:r>
            <a:r>
              <a:rPr lang="hu-HU" sz="1600" dirty="0" smtClean="0"/>
              <a:t>.  				2015. október 14. Történelem — középszint </a:t>
            </a:r>
          </a:p>
          <a:p>
            <a:pPr>
              <a:buNone/>
            </a:pPr>
            <a:r>
              <a:rPr lang="hu-HU" sz="1600" dirty="0" smtClean="0"/>
              <a:t>1</a:t>
            </a:r>
            <a:r>
              <a:rPr lang="hu-HU" sz="1600" b="1" i="1" dirty="0" smtClean="0"/>
              <a:t>. A feladat a középkori uradalmi gazdálkodással kapcsolatos. Oldja meg a feladatokat a forrás és ismeretei segítségével! (Elemenként 1 pont.)  5 pont</a:t>
            </a:r>
            <a:endParaRPr lang="hu-HU" sz="1600" dirty="0" smtClean="0"/>
          </a:p>
          <a:p>
            <a:pPr>
              <a:buNone/>
            </a:pPr>
            <a:r>
              <a:rPr lang="hu-HU" sz="1600" dirty="0" smtClean="0"/>
              <a:t>„Frigyes, Isten kegyelméből a hamburgi egyház érseke, minden keresztény hívőnek a jelenben és a jövendőben, örökös áldásomat küldöm. Azt akarjuk, hogy mindenki számára legyen ismert ez a szerződés, amelyet mi a Rajnán inneni emberekkel, akiket hollandoknak neveznek, kötöttünk. Ezek az emberek felkeresték felségünket, igen erősen kérve a püspökségünk területén fekvő eddig műveletlen, mocsaras, az ország lakói számára haszontalan földek átengedését, hogy azt termővé tegyék. […] Egyezséget kötöttünk, amelynek értelmében a fent nevezett földbirtok minden </a:t>
            </a:r>
            <a:r>
              <a:rPr lang="hu-HU" sz="1600" dirty="0" err="1" smtClean="0"/>
              <a:t>mansusáért</a:t>
            </a:r>
            <a:r>
              <a:rPr lang="hu-HU" sz="1600" dirty="0" smtClean="0"/>
              <a:t> évenként 1 dénárt fizetnek nekünk. Szükségesnek tartjuk lejegyezni itt a </a:t>
            </a:r>
            <a:r>
              <a:rPr lang="hu-HU" sz="1600" dirty="0" err="1" smtClean="0"/>
              <a:t>mansus</a:t>
            </a:r>
            <a:r>
              <a:rPr lang="hu-HU" sz="1600" dirty="0" smtClean="0"/>
              <a:t> kiterjedését, azért, hogy a jövőben ne legyen semmi viszály a lakosság között: tehát 720 királyi vessző hosszúságú és 30 szélességű, a földön áthaladó folyóval együtt, melynek használatát hasonló módon átengedjük nekik. Végül akaratunknak megfelelően elfogadták, hogy a föld gyümölcsének tizedét nekünk adják.” </a:t>
            </a:r>
            <a:r>
              <a:rPr lang="hu-HU" sz="1600" i="1" dirty="0" smtClean="0"/>
              <a:t>(XII. századi oklevél)</a:t>
            </a:r>
            <a:endParaRPr lang="hu-HU" sz="1600" dirty="0" smtClean="0"/>
          </a:p>
          <a:p>
            <a:pPr>
              <a:buNone/>
            </a:pPr>
            <a:r>
              <a:rPr lang="hu-HU" sz="1600" dirty="0" smtClean="0"/>
              <a:t>a) Mivel tartoztak a telepesek a püspöknek a szerződés idézett részlete alapján? Karikázza be a helyes válasz sorszámát! </a:t>
            </a:r>
          </a:p>
          <a:p>
            <a:pPr>
              <a:buNone/>
            </a:pPr>
            <a:r>
              <a:rPr lang="hu-HU" sz="1600" dirty="0" smtClean="0"/>
              <a:t>1. Pénzjáradékkal és terményadóval.     2. Pénzjáradékkal és robottal.        3. Kizárólag pénzjáradékkal. </a:t>
            </a:r>
          </a:p>
          <a:p>
            <a:pPr>
              <a:buNone/>
            </a:pPr>
            <a:r>
              <a:rPr lang="hu-HU" sz="1600" dirty="0" smtClean="0"/>
              <a:t>b) Melyik latin kifejezés a helyes megnevezése a forrásban szereplő telepeseknek? Karikázza be a helyes válasz sorszámát! </a:t>
            </a:r>
          </a:p>
          <a:p>
            <a:pPr>
              <a:buNone/>
            </a:pPr>
            <a:r>
              <a:rPr lang="hu-HU" sz="1600" dirty="0" smtClean="0"/>
              <a:t>1. familiáris 			2. </a:t>
            </a:r>
            <a:r>
              <a:rPr lang="hu-HU" sz="1600" dirty="0" err="1" smtClean="0"/>
              <a:t>hospes</a:t>
            </a:r>
            <a:r>
              <a:rPr lang="hu-HU" sz="1600" dirty="0" smtClean="0"/>
              <a:t> 			3. </a:t>
            </a:r>
            <a:r>
              <a:rPr lang="hu-HU" sz="1600" dirty="0" err="1" smtClean="0"/>
              <a:t>serviens</a:t>
            </a:r>
            <a:r>
              <a:rPr lang="hu-HU" sz="1600" dirty="0" smtClean="0"/>
              <a:t> </a:t>
            </a:r>
          </a:p>
          <a:p>
            <a:pPr>
              <a:buNone/>
            </a:pPr>
            <a:r>
              <a:rPr lang="hu-HU" sz="1600" dirty="0" smtClean="0"/>
              <a:t>c) Mi a forrásban említett „</a:t>
            </a:r>
            <a:r>
              <a:rPr lang="hu-HU" sz="1600" dirty="0" err="1" smtClean="0"/>
              <a:t>mansus</a:t>
            </a:r>
            <a:r>
              <a:rPr lang="hu-HU" sz="1600" dirty="0" smtClean="0"/>
              <a:t>” szó magyar megfelelője? Karikázza be a helyes válasz sorszámát! </a:t>
            </a:r>
            <a:br>
              <a:rPr lang="hu-HU" sz="1600" dirty="0" smtClean="0"/>
            </a:br>
            <a:r>
              <a:rPr lang="hu-HU" sz="1600" dirty="0" smtClean="0"/>
              <a:t>1. hűbérbirtok 			2. jobbágytelek 		3. majorság </a:t>
            </a:r>
          </a:p>
          <a:p>
            <a:pPr>
              <a:buNone/>
            </a:pPr>
            <a:r>
              <a:rPr lang="hu-HU" sz="1600" dirty="0" smtClean="0"/>
              <a:t>d) Milyen (gazdasági jellegű) körülmény kényszerítette a korszakban a leggyakrabban szülőföldjük elhagyására a parasztokat? ……………………………………………… </a:t>
            </a:r>
          </a:p>
          <a:p>
            <a:pPr>
              <a:buNone/>
            </a:pPr>
            <a:r>
              <a:rPr lang="hu-HU" sz="1600" dirty="0" smtClean="0"/>
              <a:t>e) A szerződés viszonylag kedvező feltételeket biztosított a telepesek számára. Magyarázza meg ennek okát a forrás alapján! ………………………………………………………………………………………………… ……………………………………………………………………………………………………………………………………………..5 pont</a:t>
            </a:r>
          </a:p>
          <a:p>
            <a:endParaRPr lang="hu-H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megoldás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a/ 1.</a:t>
            </a:r>
          </a:p>
          <a:p>
            <a:pPr>
              <a:buNone/>
            </a:pPr>
            <a:r>
              <a:rPr lang="hu-HU" dirty="0" smtClean="0"/>
              <a:t>b/ 2.</a:t>
            </a:r>
          </a:p>
          <a:p>
            <a:pPr>
              <a:buNone/>
            </a:pPr>
            <a:r>
              <a:rPr lang="hu-HU" dirty="0" smtClean="0"/>
              <a:t>c/ 2.</a:t>
            </a:r>
          </a:p>
          <a:p>
            <a:pPr>
              <a:buNone/>
            </a:pPr>
            <a:r>
              <a:rPr lang="hu-HU" dirty="0" smtClean="0"/>
              <a:t>d/ túlnépesedés miatt elfogytak a szabad földek</a:t>
            </a:r>
          </a:p>
          <a:p>
            <a:pPr>
              <a:buNone/>
            </a:pPr>
            <a:r>
              <a:rPr lang="hu-HU" dirty="0" smtClean="0"/>
              <a:t>e/ műveletlen, mocsaras földeket vontak be a művelésbe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hu-HU" sz="2800" dirty="0" smtClean="0"/>
              <a:t>A keresztény világ</a:t>
            </a:r>
            <a:br>
              <a:rPr lang="hu-HU" sz="2800" dirty="0" smtClean="0"/>
            </a:b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4533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u-HU" sz="1800" b="1" u="sng" dirty="0" smtClean="0"/>
              <a:t>Nyugati kereszténység:</a:t>
            </a:r>
          </a:p>
          <a:p>
            <a:pPr>
              <a:buNone/>
            </a:pPr>
            <a:r>
              <a:rPr lang="hu-HU" sz="1800" dirty="0" smtClean="0"/>
              <a:t>	</a:t>
            </a:r>
            <a:r>
              <a:rPr lang="hu-HU" sz="1800" dirty="0" err="1" smtClean="0"/>
              <a:t>-hierarchia</a:t>
            </a:r>
            <a:r>
              <a:rPr lang="hu-HU" sz="1800" dirty="0" smtClean="0"/>
              <a:t>: az egyház a pápától függ, állami vezetőtől nem</a:t>
            </a:r>
            <a:br>
              <a:rPr lang="hu-HU" sz="1800" dirty="0" smtClean="0"/>
            </a:br>
            <a:r>
              <a:rPr lang="hu-HU" sz="1800" dirty="0" err="1" smtClean="0"/>
              <a:t>-latin</a:t>
            </a:r>
            <a:r>
              <a:rPr lang="hu-HU" sz="1800" dirty="0" smtClean="0"/>
              <a:t> nyelvűség</a:t>
            </a:r>
          </a:p>
          <a:p>
            <a:pPr>
              <a:buNone/>
            </a:pPr>
            <a:r>
              <a:rPr lang="hu-HU" sz="1800" dirty="0" smtClean="0"/>
              <a:t>	</a:t>
            </a:r>
            <a:r>
              <a:rPr lang="hu-HU" sz="1800" dirty="0" err="1" smtClean="0"/>
              <a:t>-dogmatikus</a:t>
            </a:r>
            <a:r>
              <a:rPr lang="hu-HU" sz="1800" dirty="0" smtClean="0"/>
              <a:t> különbség kelethez képest: a Szentlélek az Atyától és a Fiútól származik</a:t>
            </a:r>
          </a:p>
          <a:p>
            <a:pPr>
              <a:buNone/>
            </a:pPr>
            <a:r>
              <a:rPr lang="hu-HU" sz="1800" dirty="0" smtClean="0"/>
              <a:t>	</a:t>
            </a:r>
            <a:r>
              <a:rPr lang="hu-HU" sz="1800" dirty="0" err="1" smtClean="0"/>
              <a:t>-sikeres</a:t>
            </a:r>
            <a:r>
              <a:rPr lang="hu-HU" sz="1800" dirty="0" smtClean="0"/>
              <a:t> térítés Közép-Európában</a:t>
            </a:r>
          </a:p>
          <a:p>
            <a:pPr>
              <a:buNone/>
            </a:pPr>
            <a:r>
              <a:rPr lang="hu-HU" sz="1800" dirty="0" smtClean="0"/>
              <a:t>	</a:t>
            </a:r>
            <a:r>
              <a:rPr lang="hu-HU" sz="1800" dirty="0" err="1" smtClean="0"/>
              <a:t>-áldozás</a:t>
            </a:r>
            <a:r>
              <a:rPr lang="hu-HU" sz="1800" dirty="0" smtClean="0"/>
              <a:t> kovásztalan kenyérrel</a:t>
            </a:r>
          </a:p>
          <a:p>
            <a:pPr>
              <a:buNone/>
            </a:pPr>
            <a:r>
              <a:rPr lang="hu-HU" sz="1800" dirty="0" smtClean="0"/>
              <a:t>	</a:t>
            </a:r>
            <a:r>
              <a:rPr lang="hu-HU" sz="1800" dirty="0" err="1" smtClean="0"/>
              <a:t>-</a:t>
            </a:r>
            <a:r>
              <a:rPr lang="hu-HU" sz="1800" b="1" i="1" dirty="0" err="1" smtClean="0"/>
              <a:t>szerzetesrendek</a:t>
            </a:r>
            <a:r>
              <a:rPr lang="hu-HU" sz="1800" dirty="0" smtClean="0"/>
              <a:t>, először a </a:t>
            </a:r>
            <a:r>
              <a:rPr lang="hu-HU" sz="1800" b="1" i="1" dirty="0" smtClean="0"/>
              <a:t>bencés rend </a:t>
            </a:r>
            <a:r>
              <a:rPr lang="hu-HU" sz="1800" dirty="0" smtClean="0"/>
              <a:t>kolostorai (529: Szent Benedek Monte </a:t>
            </a:r>
            <a:r>
              <a:rPr lang="hu-HU" sz="1800" dirty="0" err="1" smtClean="0"/>
              <a:t>Cassinóban</a:t>
            </a:r>
            <a:r>
              <a:rPr lang="hu-HU" sz="1800" dirty="0" smtClean="0"/>
              <a:t>)</a:t>
            </a:r>
            <a:br>
              <a:rPr lang="hu-HU" sz="1800" dirty="0" smtClean="0"/>
            </a:br>
            <a:r>
              <a:rPr lang="hu-HU" sz="1800" dirty="0" smtClean="0"/>
              <a:t>	</a:t>
            </a:r>
            <a:r>
              <a:rPr lang="hu-HU" sz="1800" i="1" dirty="0" smtClean="0"/>
              <a:t>„imádkozzál és dolgozzál”</a:t>
            </a:r>
            <a:r>
              <a:rPr lang="hu-HU" sz="1800" i="1" dirty="0" err="1" smtClean="0"/>
              <a:t>-</a:t>
            </a:r>
            <a:r>
              <a:rPr lang="hu-HU" sz="1800" dirty="0" err="1" smtClean="0"/>
              <a:t>regulája</a:t>
            </a:r>
            <a:r>
              <a:rPr lang="hu-HU" sz="1800" dirty="0" smtClean="0"/>
              <a:t> gyakorlatiasabb az elmélkedő keleti szerzetességnél</a:t>
            </a:r>
          </a:p>
          <a:p>
            <a:pPr>
              <a:buNone/>
            </a:pPr>
            <a:r>
              <a:rPr lang="hu-HU" sz="1800" b="1" dirty="0" err="1" smtClean="0"/>
              <a:t>-Invesztitúraharcok</a:t>
            </a:r>
            <a:r>
              <a:rPr lang="hu-HU" sz="1800" b="1" dirty="0" smtClean="0"/>
              <a:t> </a:t>
            </a:r>
            <a:r>
              <a:rPr lang="hu-HU" sz="1800" dirty="0" smtClean="0"/>
              <a:t>1075-től: a főpapi tisztségbe való beiktatás jogáért pápa és császár között</a:t>
            </a:r>
            <a:br>
              <a:rPr lang="hu-HU" sz="1800" dirty="0" smtClean="0"/>
            </a:br>
            <a:r>
              <a:rPr lang="hu-HU" sz="1800" dirty="0" smtClean="0"/>
              <a:t>és:  a pápai világhatalomért (clunyi reform az egyház megtisztításáért: cölibátus, </a:t>
            </a:r>
            <a:r>
              <a:rPr lang="hu-HU" sz="1800" dirty="0" err="1" smtClean="0"/>
              <a:t>simónia</a:t>
            </a:r>
            <a:r>
              <a:rPr lang="hu-HU" sz="1800" dirty="0" smtClean="0"/>
              <a:t>)</a:t>
            </a:r>
            <a:br>
              <a:rPr lang="hu-HU" sz="1800" dirty="0" smtClean="0"/>
            </a:br>
            <a:r>
              <a:rPr lang="hu-HU" sz="1800" dirty="0" err="1" smtClean="0"/>
              <a:t>-</a:t>
            </a:r>
            <a:r>
              <a:rPr lang="hu-HU" sz="1800" u="sng" dirty="0" err="1" smtClean="0"/>
              <a:t>végkifejlet</a:t>
            </a:r>
            <a:r>
              <a:rPr lang="hu-HU" sz="1800" u="sng" dirty="0" smtClean="0"/>
              <a:t>:</a:t>
            </a:r>
            <a:r>
              <a:rPr lang="hu-HU" sz="1800" dirty="0" smtClean="0"/>
              <a:t> III. Ince korában a pápaság megnyeri a küzdelmet (13. sz.), </a:t>
            </a:r>
            <a:br>
              <a:rPr lang="hu-HU" sz="1800" dirty="0" smtClean="0"/>
            </a:br>
            <a:r>
              <a:rPr lang="hu-HU" sz="1800" dirty="0" smtClean="0"/>
              <a:t>		</a:t>
            </a:r>
            <a:r>
              <a:rPr lang="hu-HU" sz="1800" dirty="0" err="1" smtClean="0"/>
              <a:t>-a</a:t>
            </a:r>
            <a:r>
              <a:rPr lang="hu-HU" sz="1800" dirty="0" smtClean="0"/>
              <a:t> Német-római Birodalomban a császár hatalma formálissá válik</a:t>
            </a:r>
            <a:br>
              <a:rPr lang="hu-HU" sz="1800" dirty="0" smtClean="0"/>
            </a:br>
            <a:r>
              <a:rPr lang="hu-HU" sz="1800" dirty="0" err="1" smtClean="0"/>
              <a:t>-keresztes</a:t>
            </a:r>
            <a:r>
              <a:rPr lang="hu-HU" sz="1800" dirty="0" smtClean="0"/>
              <a:t> háborúk 1096-tól a 13. sz. végéig</a:t>
            </a:r>
            <a:br>
              <a:rPr lang="hu-HU" sz="1800" dirty="0" smtClean="0"/>
            </a:br>
            <a:r>
              <a:rPr lang="hu-HU" sz="1800" dirty="0" err="1" smtClean="0"/>
              <a:t>--cél</a:t>
            </a:r>
            <a:r>
              <a:rPr lang="hu-HU" sz="1800" dirty="0" smtClean="0"/>
              <a:t>: a Szentföld visszaszerzése a pogányoktól (az iszlám térfoglalása)</a:t>
            </a:r>
          </a:p>
          <a:p>
            <a:pPr>
              <a:buNone/>
            </a:pPr>
            <a:r>
              <a:rPr lang="hu-HU" sz="1800" dirty="0" smtClean="0"/>
              <a:t> 		</a:t>
            </a:r>
            <a:r>
              <a:rPr lang="hu-HU" sz="1800" dirty="0" err="1" smtClean="0"/>
              <a:t>-levezetni</a:t>
            </a:r>
            <a:r>
              <a:rPr lang="hu-HU" sz="1800" dirty="0" smtClean="0"/>
              <a:t> a nyugat-európai társadalmi feszültségeket</a:t>
            </a:r>
            <a:br>
              <a:rPr lang="hu-HU" sz="1800" dirty="0" smtClean="0"/>
            </a:br>
            <a:r>
              <a:rPr lang="hu-HU" sz="1800" dirty="0" smtClean="0"/>
              <a:t>	</a:t>
            </a:r>
            <a:r>
              <a:rPr lang="hu-HU" sz="1800" dirty="0" err="1" smtClean="0"/>
              <a:t>-uralkodni</a:t>
            </a:r>
            <a:r>
              <a:rPr lang="hu-HU" sz="1800" dirty="0" smtClean="0"/>
              <a:t> a keleti keresztény egyházon</a:t>
            </a:r>
            <a:br>
              <a:rPr lang="hu-HU" sz="1800" dirty="0" smtClean="0"/>
            </a:br>
            <a:r>
              <a:rPr lang="hu-HU" sz="1800" dirty="0" smtClean="0"/>
              <a:t>	</a:t>
            </a:r>
            <a:r>
              <a:rPr lang="hu-HU" sz="1800" dirty="0" err="1" smtClean="0"/>
              <a:t>-</a:t>
            </a:r>
            <a:r>
              <a:rPr lang="hu-HU" sz="1800" i="1" dirty="0" err="1" smtClean="0"/>
              <a:t>egyházi</a:t>
            </a:r>
            <a:r>
              <a:rPr lang="hu-HU" sz="1800" i="1" dirty="0" smtClean="0"/>
              <a:t> lovagrendek </a:t>
            </a:r>
            <a:r>
              <a:rPr lang="hu-HU" sz="1800" dirty="0" smtClean="0"/>
              <a:t>létrejötte; egyesítik a vallásos és a lovagi erényeket </a:t>
            </a:r>
            <a:br>
              <a:rPr lang="hu-HU" sz="1800" dirty="0" smtClean="0"/>
            </a:br>
            <a:r>
              <a:rPr lang="hu-HU" sz="1800" dirty="0" smtClean="0"/>
              <a:t>(</a:t>
            </a:r>
            <a:r>
              <a:rPr lang="hu-HU" sz="1800" i="1" dirty="0" err="1" smtClean="0"/>
              <a:t>johannita</a:t>
            </a:r>
            <a:r>
              <a:rPr lang="hu-HU" sz="1800" i="1" dirty="0" smtClean="0"/>
              <a:t>, templomos, Német Lovagrend</a:t>
            </a:r>
            <a:r>
              <a:rPr lang="hu-HU" sz="1800" dirty="0" smtClean="0"/>
              <a:t>)</a:t>
            </a:r>
          </a:p>
          <a:p>
            <a:pPr>
              <a:buNone/>
            </a:pPr>
            <a:r>
              <a:rPr lang="hu-HU" sz="1800" dirty="0" smtClean="0"/>
              <a:t/>
            </a:r>
            <a:br>
              <a:rPr lang="hu-HU" sz="1800" dirty="0" smtClean="0"/>
            </a:br>
            <a:endParaRPr lang="hu-H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hu-HU" b="1" u="sng" dirty="0" smtClean="0"/>
              <a:t>Keleti kereszténység</a:t>
            </a:r>
            <a:r>
              <a:rPr lang="hu-HU" b="1" dirty="0" smtClean="0"/>
              <a:t>: </a:t>
            </a:r>
            <a:r>
              <a:rPr lang="hu-HU" dirty="0" smtClean="0"/>
              <a:t>erős függés a bizánci császártól</a:t>
            </a:r>
          </a:p>
          <a:p>
            <a:pPr>
              <a:buNone/>
            </a:pPr>
            <a:r>
              <a:rPr lang="hu-HU" dirty="0" smtClean="0"/>
              <a:t>	</a:t>
            </a:r>
            <a:r>
              <a:rPr lang="hu-HU" dirty="0" err="1" smtClean="0"/>
              <a:t>-több</a:t>
            </a:r>
            <a:r>
              <a:rPr lang="hu-HU" dirty="0" smtClean="0"/>
              <a:t> központ (patriarchátusok; jelentős részüket az arabok elfoglalják)</a:t>
            </a:r>
          </a:p>
          <a:p>
            <a:pPr>
              <a:buNone/>
            </a:pPr>
            <a:r>
              <a:rPr lang="hu-HU" dirty="0" smtClean="0"/>
              <a:t>	</a:t>
            </a:r>
            <a:r>
              <a:rPr lang="hu-HU" dirty="0" err="1" smtClean="0"/>
              <a:t>-görög</a:t>
            </a:r>
            <a:r>
              <a:rPr lang="hu-HU" dirty="0" smtClean="0"/>
              <a:t> nyelvűség vagy anyanyelvűség (szlávok)</a:t>
            </a:r>
          </a:p>
          <a:p>
            <a:pPr>
              <a:buNone/>
            </a:pPr>
            <a:r>
              <a:rPr lang="hu-HU" b="1" dirty="0" smtClean="0"/>
              <a:t>	</a:t>
            </a:r>
            <a:r>
              <a:rPr lang="hu-HU" dirty="0" err="1" smtClean="0"/>
              <a:t>-a</a:t>
            </a:r>
            <a:r>
              <a:rPr lang="hu-HU" dirty="0" smtClean="0"/>
              <a:t> Szentlélek csak az Atyától származik</a:t>
            </a:r>
            <a:br>
              <a:rPr lang="hu-HU" dirty="0" smtClean="0"/>
            </a:br>
            <a:r>
              <a:rPr lang="hu-HU" dirty="0" err="1" smtClean="0"/>
              <a:t>-áldozás</a:t>
            </a:r>
            <a:r>
              <a:rPr lang="hu-HU" dirty="0" smtClean="0"/>
              <a:t> kovászos kenyérrel</a:t>
            </a:r>
          </a:p>
          <a:p>
            <a:pPr>
              <a:buNone/>
            </a:pPr>
            <a:r>
              <a:rPr lang="hu-HU" dirty="0" err="1" smtClean="0"/>
              <a:t>-a</a:t>
            </a:r>
            <a:r>
              <a:rPr lang="hu-HU" dirty="0" smtClean="0"/>
              <a:t> zsidó diaszpóra, városi gettók; a népcsoport kereskedéssel, pénzügyekkel foglalkozik– a keresztény lakosság előítéleteinek oka a kulturális-vallási különbözőségek, az ismerethiány</a:t>
            </a:r>
            <a:r>
              <a:rPr lang="hu-HU" sz="3600" dirty="0" smtClean="0"/>
              <a:t/>
            </a:r>
            <a:br>
              <a:rPr lang="hu-HU" sz="3600" dirty="0" smtClean="0"/>
            </a:b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288032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középkori város és a céhes ipar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548680"/>
            <a:ext cx="8579296" cy="6192688"/>
          </a:xfrm>
        </p:spPr>
        <p:txBody>
          <a:bodyPr>
            <a:normAutofit fontScale="62500" lnSpcReduction="20000"/>
          </a:bodyPr>
          <a:lstStyle/>
          <a:p>
            <a:r>
              <a:rPr lang="hu-HU" dirty="0" smtClean="0"/>
              <a:t>városok kialakulása jellemzően: folyók mente, püspöki székhely stb.</a:t>
            </a:r>
          </a:p>
          <a:p>
            <a:r>
              <a:rPr lang="hu-HU" dirty="0" err="1" smtClean="0"/>
              <a:t>Ny-Eu</a:t>
            </a:r>
            <a:r>
              <a:rPr lang="hu-HU" dirty="0" smtClean="0"/>
              <a:t>., 11-13. sz. (érett középkor)</a:t>
            </a:r>
          </a:p>
          <a:p>
            <a:r>
              <a:rPr lang="hu-HU" b="1" i="1" dirty="0" smtClean="0"/>
              <a:t>előzmények:</a:t>
            </a:r>
            <a:r>
              <a:rPr lang="hu-HU" dirty="0" smtClean="0"/>
              <a:t> gazdasági-technikai fellendülés (mg.!, vízimalom) </a:t>
            </a:r>
            <a:br>
              <a:rPr lang="hu-HU" dirty="0" smtClean="0"/>
            </a:br>
            <a:r>
              <a:rPr lang="hu-HU" dirty="0" err="1" smtClean="0"/>
              <a:t>-árutermelés</a:t>
            </a:r>
            <a:r>
              <a:rPr lang="hu-HU" dirty="0" smtClean="0"/>
              <a:t>, pénzgazdálkodás</a:t>
            </a:r>
            <a:br>
              <a:rPr lang="hu-HU" dirty="0" smtClean="0"/>
            </a:br>
            <a:r>
              <a:rPr lang="hu-HU" dirty="0" err="1" smtClean="0"/>
              <a:t>-demográfiai</a:t>
            </a:r>
            <a:r>
              <a:rPr lang="hu-HU" dirty="0" smtClean="0"/>
              <a:t> fellendülés (felmelegedés)</a:t>
            </a:r>
          </a:p>
          <a:p>
            <a:r>
              <a:rPr lang="hu-HU" dirty="0" err="1" smtClean="0"/>
              <a:t>-önkormányzat</a:t>
            </a:r>
            <a:r>
              <a:rPr lang="hu-HU" dirty="0" smtClean="0"/>
              <a:t> kivívása (kommunák)</a:t>
            </a:r>
          </a:p>
          <a:p>
            <a:r>
              <a:rPr lang="hu-HU" b="1" i="1" dirty="0" err="1" smtClean="0"/>
              <a:t>-városi</a:t>
            </a:r>
            <a:r>
              <a:rPr lang="hu-HU" b="1" i="1" dirty="0" smtClean="0"/>
              <a:t> kiváltságok </a:t>
            </a:r>
            <a:r>
              <a:rPr lang="hu-HU" dirty="0" smtClean="0"/>
              <a:t>(bíró, plébános választása, egy összegű adó, rendeletalkotás joga, városfal építése, vásártartás, árumegállítás)</a:t>
            </a:r>
          </a:p>
          <a:p>
            <a:r>
              <a:rPr lang="hu-HU" dirty="0" err="1" smtClean="0"/>
              <a:t>-társadalmi</a:t>
            </a:r>
            <a:r>
              <a:rPr lang="hu-HU" dirty="0" smtClean="0"/>
              <a:t> rétegek: kereskedők, kézművesek, </a:t>
            </a:r>
            <a:r>
              <a:rPr lang="hu-HU" dirty="0" err="1" smtClean="0"/>
              <a:t>plebs</a:t>
            </a:r>
            <a:endParaRPr lang="hu-HU" dirty="0" smtClean="0"/>
          </a:p>
          <a:p>
            <a:r>
              <a:rPr lang="hu-HU" dirty="0" err="1" smtClean="0"/>
              <a:t>-</a:t>
            </a:r>
            <a:r>
              <a:rPr lang="hu-HU" b="1" i="1" dirty="0" err="1" smtClean="0"/>
              <a:t>céhek</a:t>
            </a:r>
            <a:r>
              <a:rPr lang="hu-HU" dirty="0" smtClean="0"/>
              <a:t> (azonos szakmát űző iparosok érdekvédelmi szervezetei) </a:t>
            </a:r>
            <a:br>
              <a:rPr lang="hu-HU" dirty="0" smtClean="0"/>
            </a:br>
            <a:r>
              <a:rPr lang="hu-HU" dirty="0" err="1" smtClean="0"/>
              <a:t>--céhszabályzatok</a:t>
            </a:r>
            <a:r>
              <a:rPr lang="hu-HU" dirty="0" smtClean="0"/>
              <a:t> (minőség, mennyiség, munkaerő, munkaidő, munkaeszköz szabályozása a szűk belső piac védelmében</a:t>
            </a:r>
            <a:br>
              <a:rPr lang="hu-HU" dirty="0" smtClean="0"/>
            </a:br>
            <a:r>
              <a:rPr lang="hu-HU" i="1" dirty="0" err="1" smtClean="0"/>
              <a:t>--inas</a:t>
            </a:r>
            <a:r>
              <a:rPr lang="hu-HU" i="1" dirty="0" smtClean="0"/>
              <a:t>, legény, mester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-fellépés</a:t>
            </a:r>
            <a:r>
              <a:rPr lang="hu-HU" dirty="0" smtClean="0"/>
              <a:t> a kontárok ellen=céhen kívüli iparűzők)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céhek differenciálódása a növekvő áruigény kielégítésére</a:t>
            </a:r>
          </a:p>
          <a:p>
            <a:r>
              <a:rPr lang="hu-HU" dirty="0" err="1" smtClean="0"/>
              <a:t>-a</a:t>
            </a:r>
            <a:r>
              <a:rPr lang="hu-HU" dirty="0" smtClean="0"/>
              <a:t> város képe, mindennapi élete</a:t>
            </a:r>
          </a:p>
          <a:p>
            <a:r>
              <a:rPr lang="hu-HU" b="1" i="1" dirty="0" err="1" smtClean="0"/>
              <a:t>-távolsági</a:t>
            </a:r>
            <a:r>
              <a:rPr lang="hu-HU" b="1" i="1" dirty="0" smtClean="0"/>
              <a:t> kereskedelem: </a:t>
            </a:r>
            <a:r>
              <a:rPr lang="hu-HU" dirty="0" smtClean="0"/>
              <a:t>útvonalak, szállított áruk </a:t>
            </a:r>
            <a:r>
              <a:rPr lang="hu-HU" dirty="0" err="1" smtClean="0"/>
              <a:t>atl</a:t>
            </a:r>
            <a:r>
              <a:rPr lang="hu-HU" dirty="0" smtClean="0"/>
              <a:t>. 25. o. alapján </a:t>
            </a:r>
            <a:br>
              <a:rPr lang="hu-HU" dirty="0" smtClean="0"/>
            </a:br>
            <a:r>
              <a:rPr lang="hu-HU" dirty="0" smtClean="0"/>
              <a:t>(</a:t>
            </a:r>
            <a:r>
              <a:rPr lang="hu-HU" u="sng" dirty="0" err="1" smtClean="0"/>
              <a:t>Hanza</a:t>
            </a:r>
            <a:r>
              <a:rPr lang="hu-HU" u="sng" dirty="0" smtClean="0"/>
              <a:t>:</a:t>
            </a:r>
            <a:r>
              <a:rPr lang="hu-HU" dirty="0" smtClean="0"/>
              <a:t> tömegáru, </a:t>
            </a:r>
            <a:r>
              <a:rPr lang="hu-HU" u="sng" dirty="0" smtClean="0"/>
              <a:t>Levante: </a:t>
            </a:r>
            <a:r>
              <a:rPr lang="hu-HU" dirty="0" smtClean="0"/>
              <a:t>luxusáru</a:t>
            </a:r>
            <a:r>
              <a:rPr lang="hu-HU" u="sng" dirty="0" smtClean="0"/>
              <a:t>, Champagne: </a:t>
            </a:r>
            <a:r>
              <a:rPr lang="hu-HU" dirty="0" smtClean="0"/>
              <a:t>összekötő szerep)</a:t>
            </a:r>
            <a:br>
              <a:rPr lang="hu-HU" dirty="0" smtClean="0"/>
            </a:br>
            <a:r>
              <a:rPr lang="hu-HU" dirty="0" err="1" smtClean="0"/>
              <a:t>--fontosabb</a:t>
            </a:r>
            <a:r>
              <a:rPr lang="hu-HU" dirty="0" smtClean="0"/>
              <a:t> városok a kereskedelmi útvonalakon: </a:t>
            </a:r>
            <a:br>
              <a:rPr lang="hu-HU" dirty="0" smtClean="0"/>
            </a:br>
            <a:r>
              <a:rPr lang="hu-HU" dirty="0" smtClean="0"/>
              <a:t>Velence, Genova; Lübeck, Bréma</a:t>
            </a:r>
          </a:p>
          <a:p>
            <a:r>
              <a:rPr lang="hu-HU" dirty="0" smtClean="0"/>
              <a:t> </a:t>
            </a:r>
            <a:r>
              <a:rPr lang="hu-HU" dirty="0" smtClean="0">
                <a:hlinkClick r:id="rId2"/>
              </a:rPr>
              <a:t>https://www.scribd.com/document/143280550/Szaray-Miklos-Tortenelem-II 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20-25. o. forrásokkal együtt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Franciaország népességének alakulása</a:t>
            </a:r>
            <a:br>
              <a:rPr lang="hu-HU" dirty="0" smtClean="0"/>
            </a:br>
            <a:r>
              <a:rPr lang="hu-HU" dirty="0" smtClean="0"/>
              <a:t>A céh felépítése</a:t>
            </a:r>
            <a:endParaRPr lang="hu-HU" dirty="0"/>
          </a:p>
        </p:txBody>
      </p:sp>
      <p:pic>
        <p:nvPicPr>
          <p:cNvPr id="3078" name="Picture 6" descr="D:\tartalom\kep\1_03\0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132856"/>
            <a:ext cx="3600400" cy="454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D:\tartalom\kep\1_03\0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340768"/>
            <a:ext cx="4536504" cy="5137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4716016" y="1340768"/>
            <a:ext cx="4427984" cy="5137719"/>
          </a:xfrm>
        </p:spPr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1271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16632"/>
            <a:ext cx="8964488" cy="6741368"/>
          </a:xfrm>
        </p:spPr>
        <p:txBody>
          <a:bodyPr>
            <a:noAutofit/>
          </a:bodyPr>
          <a:lstStyle/>
          <a:p>
            <a:r>
              <a:rPr lang="hu-HU" sz="1400" b="1" dirty="0" smtClean="0"/>
              <a:t>3. A feladat a középkori Európa történetére vonatkozik. Döntse el a forrás és ismeretei alapján, hogy az alábbi állítások igazak-e vagy hamisak! Választását x-szel jelölje! (Elemenként 0,5 pont.) 4 p 2010. május 5.</a:t>
            </a:r>
            <a:br>
              <a:rPr lang="hu-HU" sz="1400" b="1" dirty="0" smtClean="0"/>
            </a:br>
            <a:r>
              <a:rPr lang="hu-HU" sz="1400" dirty="0" smtClean="0"/>
              <a:t>„[...] mi a </a:t>
            </a:r>
            <a:r>
              <a:rPr lang="hu-HU" sz="1400" dirty="0" err="1" smtClean="0"/>
              <a:t>luccai</a:t>
            </a:r>
            <a:r>
              <a:rPr lang="hu-HU" sz="1400" dirty="0" smtClean="0"/>
              <a:t> polgároknak[…] királyi hatalmunk teljességéből megadjuk[…], hogy egyetlen hatalmasság, egyetlen ember se merészelje </a:t>
            </a:r>
            <a:r>
              <a:rPr lang="hu-HU" sz="1400" dirty="0" err="1" smtClean="0"/>
              <a:t>Lucca</a:t>
            </a:r>
            <a:r>
              <a:rPr lang="hu-HU" sz="1400" dirty="0" smtClean="0"/>
              <a:t> városának a várost körülvevő régi vagy új városfalát sem megrongálni, sem lerombolni, s azokba a házakba, amelyek e városfalon belül épültek vagy ezután épülnek majd[…] egyetlen halandónak se legyen szabad bármiféle módon, bármiféle ürüggyel – ha nincsen erre törvényes bírói ítélet a kezében – berontani. Ezenfelül megengedjük ugyanazon polgárainknak, hogy sem a városon belül, sem fellegvárukban ne legyenek kötelesek számunkra királyi palotát építeni. […] Megadjuk nekik ezenfelül azt a kiváltságot is, hogy ezentúl senki ne merészeljen tőlük semmiféle katonatartást követelni.[…] Azt is elhatároztuk, hogy ha bárki felfelé haladna akár a </a:t>
            </a:r>
            <a:r>
              <a:rPr lang="hu-HU" sz="1400" dirty="0" err="1" smtClean="0"/>
              <a:t>Sercolo</a:t>
            </a:r>
            <a:r>
              <a:rPr lang="hu-HU" sz="1400" dirty="0" smtClean="0"/>
              <a:t>, akár a </a:t>
            </a:r>
            <a:r>
              <a:rPr lang="hu-HU" sz="1400" dirty="0" err="1" smtClean="0"/>
              <a:t>Motro</a:t>
            </a:r>
            <a:r>
              <a:rPr lang="hu-HU" sz="1400" dirty="0" smtClean="0"/>
              <a:t> folyón, akár egy hajóval, akár többel azért, hogy kereskedjék a </a:t>
            </a:r>
            <a:r>
              <a:rPr lang="hu-HU" sz="1400" dirty="0" err="1" smtClean="0"/>
              <a:t>luccaiakkal</a:t>
            </a:r>
            <a:r>
              <a:rPr lang="hu-HU" sz="1400" dirty="0" smtClean="0"/>
              <a:t>, ezeket a kereskedőket avagy a </a:t>
            </a:r>
            <a:r>
              <a:rPr lang="hu-HU" sz="1400" dirty="0" err="1" smtClean="0"/>
              <a:t>luccabelieket</a:t>
            </a:r>
            <a:r>
              <a:rPr lang="hu-HU" sz="1400" dirty="0" smtClean="0"/>
              <a:t> senki se merészelje sem akkor, amikor felfele haladnak a folyón, sem akkor, amikor visszatérnek, sem akkor, amikor megállnak, zaklatni, avagy bármiféle törvénytelenséget cselekedni velük szemben, se ne merészelje megrabolni őket […]. Megparancsoljuk azt is, hogy ha kereskedők jönnének az országúton </a:t>
            </a:r>
            <a:r>
              <a:rPr lang="hu-HU" sz="1400" dirty="0" err="1" smtClean="0"/>
              <a:t>Luna</a:t>
            </a:r>
            <a:r>
              <a:rPr lang="hu-HU" sz="1400" dirty="0" smtClean="0"/>
              <a:t> felől </a:t>
            </a:r>
            <a:r>
              <a:rPr lang="hu-HU" sz="1400" dirty="0" err="1" smtClean="0"/>
              <a:t>Luccába</a:t>
            </a:r>
            <a:r>
              <a:rPr lang="hu-HU" sz="1400" dirty="0" smtClean="0"/>
              <a:t>, senki se tiltsa meg ezek szabad közlekedését.[…] S a város és alsó városa lakói közül senkit se tartóztassanak le törvényes bírói ítélet nélkül.[…] Megparancsoljuk azt is, hogy az említett </a:t>
            </a:r>
            <a:r>
              <a:rPr lang="hu-HU" sz="1400" dirty="0" err="1" smtClean="0"/>
              <a:t>luccaiak</a:t>
            </a:r>
            <a:r>
              <a:rPr lang="hu-HU" sz="1400" dirty="0" smtClean="0"/>
              <a:t> szabadon adhassanak vehessenek a Szent </a:t>
            </a:r>
            <a:r>
              <a:rPr lang="hu-HU" sz="1400" dirty="0" err="1" smtClean="0"/>
              <a:t>Domninus-i</a:t>
            </a:r>
            <a:r>
              <a:rPr lang="hu-HU" sz="1400" dirty="0" smtClean="0"/>
              <a:t> és Szent </a:t>
            </a:r>
            <a:r>
              <a:rPr lang="hu-HU" sz="1400" dirty="0" err="1" smtClean="0"/>
              <a:t>Comparmulus-i</a:t>
            </a:r>
            <a:r>
              <a:rPr lang="hu-HU" sz="1400" dirty="0" smtClean="0"/>
              <a:t> vásáron, azzal a kikötéssel, hogy a firenzeieknek ugyanakkor ne legyen meg ez a kiváltságuk.” </a:t>
            </a:r>
            <a:r>
              <a:rPr lang="hu-HU" sz="1400" i="1" dirty="0" smtClean="0"/>
              <a:t>(IV. Henrik kiváltságlevele </a:t>
            </a:r>
            <a:r>
              <a:rPr lang="hu-HU" sz="1400" i="1" dirty="0" err="1" smtClean="0"/>
              <a:t>Lucca</a:t>
            </a:r>
            <a:r>
              <a:rPr lang="hu-HU" sz="1400" i="1" dirty="0" smtClean="0"/>
              <a:t> városának; 1081)</a:t>
            </a:r>
            <a:r>
              <a:rPr lang="hu-HU" sz="1400" dirty="0" smtClean="0"/>
              <a:t> 						 						 								I		H</a:t>
            </a:r>
          </a:p>
          <a:p>
            <a:r>
              <a:rPr lang="hu-HU" sz="1600" dirty="0" smtClean="0"/>
              <a:t>a) </a:t>
            </a:r>
            <a:r>
              <a:rPr lang="hu-HU" sz="1600" dirty="0" err="1" smtClean="0"/>
              <a:t>A</a:t>
            </a:r>
            <a:r>
              <a:rPr lang="hu-HU" sz="1600" dirty="0" smtClean="0"/>
              <a:t> kiváltságokat </a:t>
            </a:r>
            <a:r>
              <a:rPr lang="hu-HU" sz="1600" dirty="0" err="1" smtClean="0"/>
              <a:t>Lucca</a:t>
            </a:r>
            <a:r>
              <a:rPr lang="hu-HU" sz="1600" dirty="0" smtClean="0"/>
              <a:t> meghatározott időre kapta. </a:t>
            </a:r>
            <a:br>
              <a:rPr lang="hu-HU" sz="1600" dirty="0" smtClean="0"/>
            </a:br>
            <a:r>
              <a:rPr lang="hu-HU" sz="1600" dirty="0" smtClean="0"/>
              <a:t>b) Csak a polgárjoggal rendelkező </a:t>
            </a:r>
            <a:r>
              <a:rPr lang="hu-HU" sz="1600" dirty="0" err="1" smtClean="0"/>
              <a:t>luccaiak</a:t>
            </a:r>
            <a:r>
              <a:rPr lang="hu-HU" sz="1600" dirty="0" smtClean="0"/>
              <a:t> részesültek az összes kiváltságban. </a:t>
            </a:r>
            <a:br>
              <a:rPr lang="hu-HU" sz="1600" dirty="0" smtClean="0"/>
            </a:br>
            <a:r>
              <a:rPr lang="hu-HU" sz="1600" dirty="0" smtClean="0"/>
              <a:t>c) A város építményei védelem alatt álltak. </a:t>
            </a:r>
            <a:br>
              <a:rPr lang="hu-HU" sz="1600" dirty="0" smtClean="0"/>
            </a:br>
            <a:r>
              <a:rPr lang="hu-HU" sz="1600" dirty="0" smtClean="0"/>
              <a:t>d) </a:t>
            </a:r>
            <a:r>
              <a:rPr lang="hu-HU" sz="1600" dirty="0" err="1" smtClean="0"/>
              <a:t>Lucca</a:t>
            </a:r>
            <a:r>
              <a:rPr lang="hu-HU" sz="1600" dirty="0" smtClean="0"/>
              <a:t> köteles IV. Henrik számára a fellegvárban palotát építeni és fenntartani. </a:t>
            </a:r>
            <a:br>
              <a:rPr lang="hu-HU" sz="1600" dirty="0" smtClean="0"/>
            </a:br>
            <a:r>
              <a:rPr lang="hu-HU" sz="1600" dirty="0" smtClean="0"/>
              <a:t>e) A király hadjárataihoz a város 100 gyalogos zsoldjával járul hozzá. </a:t>
            </a:r>
            <a:br>
              <a:rPr lang="hu-HU" sz="1600" dirty="0" smtClean="0"/>
            </a:br>
            <a:r>
              <a:rPr lang="hu-HU" sz="1600" dirty="0" smtClean="0"/>
              <a:t>f) A </a:t>
            </a:r>
            <a:r>
              <a:rPr lang="hu-HU" sz="1600" dirty="0" err="1" smtClean="0"/>
              <a:t>Luccába</a:t>
            </a:r>
            <a:r>
              <a:rPr lang="hu-HU" sz="1600" dirty="0" smtClean="0"/>
              <a:t> irányuló vízi és szárazföldi kereskedelmet senki sem gátolhatja. </a:t>
            </a:r>
            <a:br>
              <a:rPr lang="hu-HU" sz="1600" dirty="0" smtClean="0"/>
            </a:br>
            <a:r>
              <a:rPr lang="hu-HU" sz="1600" dirty="0" smtClean="0"/>
              <a:t>g) Bírói ítélet kell a </a:t>
            </a:r>
            <a:r>
              <a:rPr lang="hu-HU" sz="1600" dirty="0" err="1" smtClean="0"/>
              <a:t>luccai</a:t>
            </a:r>
            <a:r>
              <a:rPr lang="hu-HU" sz="1600" dirty="0" smtClean="0"/>
              <a:t> polgárok személyes szabadságának korlátozásához. </a:t>
            </a:r>
            <a:br>
              <a:rPr lang="hu-HU" sz="1600" dirty="0" smtClean="0"/>
            </a:br>
            <a:r>
              <a:rPr lang="hu-HU" sz="1600" dirty="0" smtClean="0"/>
              <a:t>h) Az oklevélben említett vásárokon minden itáliai város lakosai kereskedhettek.</a:t>
            </a:r>
          </a:p>
          <a:p>
            <a:endParaRPr lang="hu-H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megoldás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u-HU" dirty="0" smtClean="0"/>
              <a:t>a/ H</a:t>
            </a:r>
          </a:p>
          <a:p>
            <a:pPr>
              <a:buNone/>
            </a:pPr>
            <a:r>
              <a:rPr lang="hu-HU" dirty="0" smtClean="0"/>
              <a:t>b/ I</a:t>
            </a:r>
          </a:p>
          <a:p>
            <a:pPr>
              <a:buNone/>
            </a:pPr>
            <a:r>
              <a:rPr lang="hu-HU" dirty="0" smtClean="0"/>
              <a:t>c/ I</a:t>
            </a:r>
          </a:p>
          <a:p>
            <a:pPr>
              <a:buNone/>
            </a:pPr>
            <a:r>
              <a:rPr lang="hu-HU" dirty="0" smtClean="0"/>
              <a:t>d/ H</a:t>
            </a:r>
          </a:p>
          <a:p>
            <a:pPr>
              <a:buNone/>
            </a:pPr>
            <a:r>
              <a:rPr lang="hu-HU" dirty="0" smtClean="0"/>
              <a:t>e/ H</a:t>
            </a:r>
          </a:p>
          <a:p>
            <a:pPr>
              <a:buNone/>
            </a:pPr>
            <a:r>
              <a:rPr lang="hu-HU" dirty="0" smtClean="0"/>
              <a:t>f/ I</a:t>
            </a:r>
          </a:p>
          <a:p>
            <a:pPr>
              <a:buNone/>
            </a:pPr>
            <a:r>
              <a:rPr lang="hu-HU" dirty="0" smtClean="0"/>
              <a:t>g/ I</a:t>
            </a:r>
          </a:p>
          <a:p>
            <a:pPr>
              <a:buNone/>
            </a:pPr>
            <a:r>
              <a:rPr lang="hu-HU" dirty="0" smtClean="0"/>
              <a:t>h/ </a:t>
            </a:r>
            <a:r>
              <a:rPr lang="hu-HU" dirty="0" err="1" smtClean="0"/>
              <a:t>H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J. Caesar hatalomra jutása </a:t>
            </a:r>
            <a:r>
              <a:rPr lang="hu-HU" dirty="0" err="1" smtClean="0"/>
              <a:t>atl</a:t>
            </a:r>
            <a:r>
              <a:rPr lang="hu-HU" smtClean="0"/>
              <a:t>. </a:t>
            </a:r>
            <a:r>
              <a:rPr lang="hu-HU" dirty="0" smtClean="0"/>
              <a:t>16d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196752"/>
            <a:ext cx="8378021" cy="5328591"/>
          </a:xfrm>
        </p:spPr>
        <p:txBody>
          <a:bodyPr>
            <a:normAutofit fontScale="85000" lnSpcReduction="20000"/>
          </a:bodyPr>
          <a:lstStyle/>
          <a:p>
            <a:r>
              <a:rPr lang="hu-HU" dirty="0" smtClean="0"/>
              <a:t>Polgárháborús korszak Róma hódításait követően, </a:t>
            </a:r>
            <a:r>
              <a:rPr lang="hu-HU" dirty="0"/>
              <a:t>K</a:t>
            </a:r>
            <a:r>
              <a:rPr lang="hu-HU" dirty="0" smtClean="0"/>
              <a:t>r. e. 1. sz.</a:t>
            </a:r>
          </a:p>
          <a:p>
            <a:r>
              <a:rPr lang="hu-HU" dirty="0" smtClean="0"/>
              <a:t>Néppárt </a:t>
            </a: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optimaták</a:t>
            </a:r>
            <a:r>
              <a:rPr lang="hu-HU" dirty="0" smtClean="0"/>
              <a:t>,			 </a:t>
            </a:r>
            <a:br>
              <a:rPr lang="hu-HU" dirty="0" smtClean="0"/>
            </a:br>
            <a:r>
              <a:rPr lang="hu-HU" dirty="0" smtClean="0"/>
              <a:t>Caesar: néppárt</a:t>
            </a:r>
          </a:p>
          <a:p>
            <a:r>
              <a:rPr lang="hu-HU" dirty="0" smtClean="0"/>
              <a:t>A </a:t>
            </a:r>
            <a:r>
              <a:rPr lang="hu-HU" dirty="0" err="1" smtClean="0"/>
              <a:t>senatus</a:t>
            </a:r>
            <a:r>
              <a:rPr lang="hu-HU" dirty="0" smtClean="0"/>
              <a:t> 		Pompeius 		</a:t>
            </a:r>
            <a:r>
              <a:rPr lang="hu-HU" dirty="0" err="1" smtClean="0"/>
              <a:t>Crassus</a:t>
            </a:r>
            <a:r>
              <a:rPr lang="hu-HU" dirty="0" smtClean="0"/>
              <a:t>  </a:t>
            </a:r>
            <a:br>
              <a:rPr lang="hu-HU" dirty="0" smtClean="0"/>
            </a:br>
            <a:r>
              <a:rPr lang="hu-HU" dirty="0" smtClean="0"/>
              <a:t>			</a:t>
            </a:r>
            <a:r>
              <a:rPr lang="hu-HU" b="1" dirty="0" smtClean="0"/>
              <a:t>1. triumvirátus (Kr. e. 60.)</a:t>
            </a:r>
          </a:p>
          <a:p>
            <a:r>
              <a:rPr lang="hu-HU" dirty="0" smtClean="0"/>
              <a:t>C. </a:t>
            </a:r>
            <a:r>
              <a:rPr lang="hu-HU" dirty="0" err="1" smtClean="0"/>
              <a:t>consulként</a:t>
            </a:r>
            <a:r>
              <a:rPr lang="hu-HU" dirty="0" smtClean="0"/>
              <a:t> teljesíti Pompeius követeléseit</a:t>
            </a:r>
          </a:p>
          <a:p>
            <a:r>
              <a:rPr lang="hu-HU" dirty="0"/>
              <a:t>H</a:t>
            </a:r>
            <a:r>
              <a:rPr lang="hu-HU" dirty="0" smtClean="0"/>
              <a:t>elytartóként Gallia provincia kiépítése,</a:t>
            </a:r>
            <a:br>
              <a:rPr lang="hu-HU" dirty="0" smtClean="0"/>
            </a:br>
            <a:r>
              <a:rPr lang="hu-HU" dirty="0" smtClean="0"/>
              <a:t>személyéhez hű </a:t>
            </a:r>
            <a:r>
              <a:rPr lang="hu-HU" dirty="0" err="1" smtClean="0"/>
              <a:t>hds</a:t>
            </a:r>
            <a:r>
              <a:rPr lang="hu-HU" dirty="0" smtClean="0"/>
              <a:t>.</a:t>
            </a:r>
          </a:p>
          <a:p>
            <a:r>
              <a:rPr lang="hu-HU" b="1" dirty="0" smtClean="0"/>
              <a:t>Kr. e. 49: </a:t>
            </a:r>
            <a:r>
              <a:rPr lang="hu-HU" dirty="0" smtClean="0"/>
              <a:t>a kocka el van vetve </a:t>
            </a:r>
            <a:br>
              <a:rPr lang="hu-HU" dirty="0" smtClean="0"/>
            </a:br>
            <a:r>
              <a:rPr lang="hu-HU" b="1" dirty="0" smtClean="0"/>
              <a:t>átlépi a Rubicont, </a:t>
            </a:r>
            <a:r>
              <a:rPr lang="hu-HU" b="1" dirty="0"/>
              <a:t>I</a:t>
            </a:r>
            <a:r>
              <a:rPr lang="hu-HU" b="1" dirty="0" smtClean="0"/>
              <a:t>tália határát </a:t>
            </a:r>
            <a:r>
              <a:rPr lang="hu-HU" b="1" dirty="0"/>
              <a:t>(</a:t>
            </a:r>
            <a:r>
              <a:rPr lang="hu-HU" b="1" dirty="0" smtClean="0"/>
              <a:t>a polgárháború kezdete)</a:t>
            </a:r>
          </a:p>
          <a:p>
            <a:r>
              <a:rPr lang="hu-HU" b="1" dirty="0" smtClean="0"/>
              <a:t>Kr. e. 48: </a:t>
            </a:r>
            <a:r>
              <a:rPr lang="hu-HU" b="1" dirty="0" err="1" smtClean="0"/>
              <a:t>Pharszalosz</a:t>
            </a:r>
            <a:r>
              <a:rPr lang="hu-HU" b="1" dirty="0" smtClean="0"/>
              <a:t>: Pompeius legyőzése</a:t>
            </a:r>
          </a:p>
          <a:p>
            <a:r>
              <a:rPr lang="hu-HU" i="1" dirty="0" smtClean="0"/>
              <a:t>Jöttem, láttam, győztem! –keletről küldött hadijelentése</a:t>
            </a:r>
          </a:p>
          <a:p>
            <a:endParaRPr lang="hu-HU" b="1" dirty="0" smtClean="0"/>
          </a:p>
          <a:p>
            <a:endParaRPr lang="hu-HU" b="1" dirty="0"/>
          </a:p>
        </p:txBody>
      </p:sp>
      <p:sp>
        <p:nvSpPr>
          <p:cNvPr id="4" name="Balra-jobbra nyíl 3"/>
          <p:cNvSpPr/>
          <p:nvPr/>
        </p:nvSpPr>
        <p:spPr>
          <a:xfrm flipV="1">
            <a:off x="2123728" y="2715418"/>
            <a:ext cx="864096" cy="28803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Balra-jobbra nyíl 4"/>
          <p:cNvSpPr/>
          <p:nvPr/>
        </p:nvSpPr>
        <p:spPr>
          <a:xfrm flipV="1">
            <a:off x="4658796" y="2675398"/>
            <a:ext cx="792088" cy="28803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Jobbra nyíl 5"/>
          <p:cNvSpPr/>
          <p:nvPr/>
        </p:nvSpPr>
        <p:spPr>
          <a:xfrm>
            <a:off x="1229936" y="3053753"/>
            <a:ext cx="108012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Balra-jobbra nyíl 6"/>
          <p:cNvSpPr/>
          <p:nvPr/>
        </p:nvSpPr>
        <p:spPr>
          <a:xfrm>
            <a:off x="1927186" y="2060848"/>
            <a:ext cx="916622" cy="1440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558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88640"/>
            <a:ext cx="4896544" cy="6480720"/>
          </a:xfrm>
        </p:spPr>
        <p:txBody>
          <a:bodyPr>
            <a:normAutofit fontScale="55000" lnSpcReduction="20000"/>
          </a:bodyPr>
          <a:lstStyle/>
          <a:p>
            <a:r>
              <a:rPr lang="hu-HU" b="1" i="1" dirty="0" smtClean="0"/>
              <a:t>2. A feladat a középkori kereskedelemhez kapcsolódik. Nevezze meg az atlasz 25. o. és ismeretei segítségével a leírásnak megfelelő várost vagy kereskedelmi útvonalat! Írja a megfelelő nevet a kipontozott vonalra! (Elemenként 1 pont.) </a:t>
            </a:r>
            <a:endParaRPr lang="hu-HU" dirty="0" smtClean="0"/>
          </a:p>
          <a:p>
            <a:r>
              <a:rPr lang="hu-HU" dirty="0" smtClean="0"/>
              <a:t>a) Fejlett textilipara és a pápai udvar pénzügyeinek kezelése révén is komoly banki tevékenysége tette gazdaggá. A város neve: ………………….. </a:t>
            </a:r>
          </a:p>
          <a:p>
            <a:r>
              <a:rPr lang="hu-HU" dirty="0" smtClean="0"/>
              <a:t>b) Európa egyik leggazdagabb állama. A Földközi-tengeri kereskedelem jelentős központja, a keresztes hadjáratok szállítója és finanszírozója, időszakonként a Magyar Királyság politikai ellenfele volt. A város neve: ……………………..</a:t>
            </a:r>
          </a:p>
          <a:p>
            <a:r>
              <a:rPr lang="hu-HU" dirty="0" smtClean="0"/>
              <a:t>c) Ennek a tengeri kereskedelmi útvonalnak a forgalma hozzájárult az európai pénzgazdálkodás zavaraihoz, mivel megcsapolta a nemesfém-készleteket. Az útvonal megnevezése: ……………………… </a:t>
            </a:r>
          </a:p>
          <a:p>
            <a:r>
              <a:rPr lang="hu-HU" dirty="0" smtClean="0"/>
              <a:t>d) Ezen a kereskedelmi útvonalon nagyobb részt tömeges fogyasztásra szánt olcsóbb árucikkek cseréltek gazdát. A sűrűn lakott Flandriát is ezen az úton látták el gabonával.</a:t>
            </a:r>
          </a:p>
          <a:p>
            <a:r>
              <a:rPr lang="hu-HU" dirty="0" smtClean="0"/>
              <a:t>Az útvonal megnevezése: ………………………..</a:t>
            </a:r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5148064" y="2250216"/>
            <a:ext cx="3168352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hu-HU" sz="3200" dirty="0">
                <a:solidFill>
                  <a:prstClr val="black"/>
                </a:solidFill>
              </a:rPr>
              <a:t>a/ Firenze</a:t>
            </a:r>
          </a:p>
          <a:p>
            <a:pPr marL="342900" lvl="0" indent="-342900">
              <a:spcBef>
                <a:spcPct val="20000"/>
              </a:spcBef>
            </a:pPr>
            <a:r>
              <a:rPr lang="hu-HU" sz="3200" dirty="0">
                <a:solidFill>
                  <a:prstClr val="black"/>
                </a:solidFill>
              </a:rPr>
              <a:t>b/ Velence</a:t>
            </a:r>
          </a:p>
          <a:p>
            <a:pPr marL="342900" lvl="0" indent="-342900">
              <a:spcBef>
                <a:spcPct val="20000"/>
              </a:spcBef>
            </a:pPr>
            <a:r>
              <a:rPr lang="hu-HU" sz="3200" dirty="0">
                <a:solidFill>
                  <a:prstClr val="black"/>
                </a:solidFill>
              </a:rPr>
              <a:t>c/ Levante</a:t>
            </a:r>
          </a:p>
          <a:p>
            <a:pPr marL="342900" lvl="0" indent="-342900">
              <a:spcBef>
                <a:spcPct val="20000"/>
              </a:spcBef>
            </a:pPr>
            <a:r>
              <a:rPr lang="hu-HU" sz="3200" dirty="0">
                <a:solidFill>
                  <a:prstClr val="black"/>
                </a:solidFill>
              </a:rPr>
              <a:t>d/ </a:t>
            </a:r>
            <a:r>
              <a:rPr lang="hu-HU" sz="3200" dirty="0" err="1">
                <a:solidFill>
                  <a:prstClr val="black"/>
                </a:solidFill>
              </a:rPr>
              <a:t>Hanza</a:t>
            </a:r>
            <a:endParaRPr lang="hu-HU" sz="3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r>
              <a:rPr lang="hu-HU" sz="3200" dirty="0" smtClean="0"/>
              <a:t>Az iszlám vallás kialakulása és főbb tanításai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976664"/>
          </a:xfrm>
        </p:spPr>
        <p:txBody>
          <a:bodyPr>
            <a:normAutofit fontScale="55000" lnSpcReduction="20000"/>
          </a:bodyPr>
          <a:lstStyle/>
          <a:p>
            <a:r>
              <a:rPr lang="hu-HU" dirty="0" smtClean="0"/>
              <a:t>A zsidó és a keresztény vallás egyes tanításainak átvétele, új monoteista vallás</a:t>
            </a:r>
          </a:p>
          <a:p>
            <a:r>
              <a:rPr lang="hu-HU" dirty="0" smtClean="0"/>
              <a:t>Mohamed, 622, </a:t>
            </a:r>
            <a:r>
              <a:rPr lang="hu-HU" dirty="0" err="1" smtClean="0"/>
              <a:t>hidzsra</a:t>
            </a:r>
            <a:r>
              <a:rPr lang="hu-HU" dirty="0" smtClean="0"/>
              <a:t>		Medina</a:t>
            </a:r>
          </a:p>
          <a:p>
            <a:r>
              <a:rPr lang="hu-HU" dirty="0" smtClean="0"/>
              <a:t>Kiegyezés a mekkai kereskedőkkel: a Kába-kő tisztelete</a:t>
            </a:r>
          </a:p>
          <a:p>
            <a:r>
              <a:rPr lang="hu-HU" b="1" dirty="0" smtClean="0"/>
              <a:t>Öt oszlop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-egy</a:t>
            </a:r>
            <a:r>
              <a:rPr lang="hu-HU" dirty="0" smtClean="0"/>
              <a:t> az isten, Allah és Mohamed az ő prófétája</a:t>
            </a:r>
            <a:br>
              <a:rPr lang="hu-HU" dirty="0" smtClean="0"/>
            </a:br>
            <a:r>
              <a:rPr lang="hu-HU" dirty="0" smtClean="0"/>
              <a:t>-5 ima</a:t>
            </a:r>
            <a:br>
              <a:rPr lang="hu-HU" dirty="0" smtClean="0"/>
            </a:br>
            <a:r>
              <a:rPr lang="hu-HU" dirty="0" err="1" smtClean="0"/>
              <a:t>-alamizsna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	</a:t>
            </a:r>
            <a:r>
              <a:rPr lang="hu-HU" dirty="0" err="1" smtClean="0"/>
              <a:t>-Ramadán</a:t>
            </a:r>
            <a:r>
              <a:rPr lang="hu-HU" dirty="0" smtClean="0"/>
              <a:t>: böjt</a:t>
            </a:r>
            <a:br>
              <a:rPr lang="hu-HU" dirty="0" smtClean="0"/>
            </a:br>
            <a:r>
              <a:rPr lang="hu-HU" dirty="0" smtClean="0"/>
              <a:t>-1 zarándoklat Mekkába</a:t>
            </a:r>
          </a:p>
          <a:p>
            <a:r>
              <a:rPr lang="hu-HU" dirty="0" smtClean="0"/>
              <a:t>Szent könyv: a Korán</a:t>
            </a:r>
          </a:p>
          <a:p>
            <a:pPr>
              <a:buNone/>
            </a:pPr>
            <a:r>
              <a:rPr lang="hu-HU" dirty="0" smtClean="0"/>
              <a:t>Többnejűség engedélyezése, sertéshús-fogyasztás tilalma</a:t>
            </a:r>
          </a:p>
          <a:p>
            <a:r>
              <a:rPr lang="hu-HU" dirty="0" smtClean="0"/>
              <a:t>Jelentősége: az arab törzsek összefogása, szent háború (dzsihád)</a:t>
            </a:r>
          </a:p>
          <a:p>
            <a:r>
              <a:rPr lang="hu-HU" b="1" dirty="0" smtClean="0"/>
              <a:t>Mohamed utódai a kalifák (vallási és világi vezetők)</a:t>
            </a:r>
          </a:p>
          <a:p>
            <a:r>
              <a:rPr lang="hu-HU" dirty="0" smtClean="0"/>
              <a:t>A térség kimerült államai rovására (Bizánc) terjeszkedés, világbirodalom</a:t>
            </a:r>
            <a:br>
              <a:rPr lang="hu-HU" dirty="0" smtClean="0"/>
            </a:br>
            <a:r>
              <a:rPr lang="hu-HU" dirty="0" smtClean="0"/>
              <a:t>-732, </a:t>
            </a:r>
            <a:r>
              <a:rPr lang="hu-HU" dirty="0" err="1" smtClean="0"/>
              <a:t>Poitiers-nál</a:t>
            </a:r>
            <a:r>
              <a:rPr lang="hu-HU" dirty="0" smtClean="0"/>
              <a:t> Martell Károly, a frankok</a:t>
            </a:r>
            <a:br>
              <a:rPr lang="hu-HU" dirty="0" smtClean="0"/>
            </a:br>
            <a:r>
              <a:rPr lang="hu-HU" dirty="0" smtClean="0"/>
              <a:t>-740: Bizánc					megállítják</a:t>
            </a:r>
          </a:p>
          <a:p>
            <a:r>
              <a:rPr lang="hu-HU" dirty="0" smtClean="0"/>
              <a:t>Berendezkedés, arab feudalizmus (szolgálati birtokok, minden föld elvileg az uralkodóé)</a:t>
            </a:r>
          </a:p>
          <a:p>
            <a:r>
              <a:rPr lang="hu-HU" dirty="0" smtClean="0"/>
              <a:t>Nincs világi  jog; a Korán alapján ítélkeznek világi ügyekben is</a:t>
            </a:r>
          </a:p>
          <a:p>
            <a:r>
              <a:rPr lang="hu-HU" dirty="0" smtClean="0"/>
              <a:t>Nincs egyház</a:t>
            </a:r>
          </a:p>
          <a:p>
            <a:r>
              <a:rPr lang="hu-HU" dirty="0" smtClean="0"/>
              <a:t>Keleten a hellenisztikus-görög műveltség átvétele, ókori görög művek fordítása</a:t>
            </a:r>
          </a:p>
          <a:p>
            <a:r>
              <a:rPr lang="hu-HU" dirty="0" smtClean="0"/>
              <a:t>Visszaszorításuk folyamata Európában a </a:t>
            </a:r>
            <a:r>
              <a:rPr lang="hu-HU" dirty="0" err="1" smtClean="0"/>
              <a:t>reconquista</a:t>
            </a:r>
            <a:r>
              <a:rPr lang="hu-HU" dirty="0" smtClean="0"/>
              <a:t> (befejeződik a 15. sz. végén)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2699792" y="1124744"/>
            <a:ext cx="792088" cy="117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6632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332656"/>
            <a:ext cx="8928992" cy="640871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hu-HU" b="1" dirty="0" smtClean="0"/>
              <a:t>2. FELADAT					</a:t>
            </a:r>
            <a:r>
              <a:rPr lang="hu-HU" dirty="0" err="1" smtClean="0"/>
              <a:t>próbaérettségi</a:t>
            </a:r>
            <a:r>
              <a:rPr lang="hu-HU" dirty="0" smtClean="0"/>
              <a:t> 2003</a:t>
            </a:r>
          </a:p>
          <a:p>
            <a:pPr>
              <a:buNone/>
            </a:pPr>
            <a:r>
              <a:rPr lang="hu-HU" b="1" i="1" dirty="0" smtClean="0"/>
              <a:t>1283-ban a velencei piactéren tartózkodókat </a:t>
            </a:r>
            <a:r>
              <a:rPr lang="hu-HU" b="1" i="1" dirty="0" err="1" smtClean="0"/>
              <a:t>Messer</a:t>
            </a:r>
            <a:r>
              <a:rPr lang="hu-HU" b="1" i="1" dirty="0" smtClean="0"/>
              <a:t> Marco Polo hazaérkezése foglalkoztatja. 4 p</a:t>
            </a:r>
          </a:p>
          <a:p>
            <a:pPr>
              <a:buNone/>
            </a:pPr>
            <a:r>
              <a:rPr lang="hu-HU" b="1" i="1" dirty="0" smtClean="0"/>
              <a:t>Állapítsa meg, hogy a forrásrészletben szereplő négyfős csoport szereplői melyik valláshoz tartoznak? </a:t>
            </a:r>
            <a:r>
              <a:rPr lang="hu-HU" i="1" dirty="0" smtClean="0"/>
              <a:t>Húzza alá a helyes választ!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A.: Láttam milyen mesés árukat hozott Kínából </a:t>
            </a:r>
            <a:r>
              <a:rPr lang="hu-HU" dirty="0" err="1" smtClean="0"/>
              <a:t>Messer</a:t>
            </a:r>
            <a:r>
              <a:rPr lang="hu-HU" dirty="0" smtClean="0"/>
              <a:t> Polo. Szűz Máriára esküszöm, hogy ilyen kelmét még álmomban sem képzeltem.</a:t>
            </a:r>
          </a:p>
          <a:p>
            <a:pPr>
              <a:buNone/>
            </a:pPr>
            <a:r>
              <a:rPr lang="hu-HU" dirty="0" smtClean="0"/>
              <a:t>B.: Karavánok hozzák Távol-Keletről, rokonaim küldtek már ilyet nekem tavaly </a:t>
            </a:r>
            <a:r>
              <a:rPr lang="hu-HU" dirty="0" err="1" smtClean="0"/>
              <a:t>Peszach</a:t>
            </a:r>
            <a:r>
              <a:rPr lang="hu-HU" dirty="0" smtClean="0"/>
              <a:t> idején. </a:t>
            </a:r>
          </a:p>
          <a:p>
            <a:pPr>
              <a:buNone/>
            </a:pPr>
            <a:r>
              <a:rPr lang="hu-HU" dirty="0" smtClean="0"/>
              <a:t>C.: A Próféta szakállára esküszöm, hogy a Kelet mesés kincseit már évszázadok óta ismerik az én őseim is.</a:t>
            </a:r>
          </a:p>
          <a:p>
            <a:pPr>
              <a:buNone/>
            </a:pPr>
            <a:r>
              <a:rPr lang="hu-HU" dirty="0" smtClean="0"/>
              <a:t>D.: Hihetetlen, hogy Kínában létezik a robbanó por, amellyel ölni lehet, meg falat törni. Mi, igazhitű keresztények régóta ismerjük a görögtüzet, avval védtük meg városunkat, Bizáncot a pogányoktól. </a:t>
            </a:r>
          </a:p>
          <a:p>
            <a:pPr>
              <a:buNone/>
            </a:pPr>
            <a:r>
              <a:rPr lang="hu-HU" dirty="0" smtClean="0"/>
              <a:t>C.: A mekkai zarándoklatomon találkoztam olyan kereskedővel, aki Indiában járva hallott már a kínai robbanóporról.</a:t>
            </a:r>
          </a:p>
          <a:p>
            <a:pPr>
              <a:buNone/>
            </a:pPr>
            <a:r>
              <a:rPr lang="hu-HU" dirty="0" smtClean="0"/>
              <a:t>A.: Kit érdekel a robbanópor? Lehet, hogy az arabok nem bírtak annak idején a hatalmas császárral, de az igaz római hitű lovagok elfoglalták Bizáncot. </a:t>
            </a:r>
          </a:p>
          <a:p>
            <a:pPr>
              <a:buNone/>
            </a:pPr>
            <a:r>
              <a:rPr lang="hu-HU" dirty="0" smtClean="0"/>
              <a:t>D.: Én azt mondom eretnek cselekedet volt Bizáncra rontani Jeruzsálem visszavétele helyett.</a:t>
            </a:r>
          </a:p>
          <a:p>
            <a:pPr>
              <a:buNone/>
            </a:pPr>
            <a:r>
              <a:rPr lang="hu-HU" dirty="0" smtClean="0"/>
              <a:t>A.: Vigyázz a szavaidra görög! Ti eretnekek lettetek. Nem fogadjátok el a pápai irányítást, pedig Jézus követőinek valljátok magatokat, de mégsem követitek az Anyaszentegyház főpásztorát.</a:t>
            </a:r>
          </a:p>
          <a:p>
            <a:pPr>
              <a:buNone/>
            </a:pPr>
            <a:r>
              <a:rPr lang="hu-HU" dirty="0" smtClean="0"/>
              <a:t>B.: </a:t>
            </a:r>
            <a:r>
              <a:rPr lang="hu-HU" dirty="0" err="1" smtClean="0"/>
              <a:t>Messer</a:t>
            </a:r>
            <a:r>
              <a:rPr lang="hu-HU" dirty="0" smtClean="0"/>
              <a:t> </a:t>
            </a:r>
            <a:r>
              <a:rPr lang="hu-HU" dirty="0" err="1" smtClean="0"/>
              <a:t>Zorzi</a:t>
            </a:r>
            <a:r>
              <a:rPr lang="hu-HU" dirty="0" smtClean="0"/>
              <a:t>, a mi zsinagógánk régóta áll, és nem zavarja a velenceiek nyugalmát. Ábrahám fiait, Mohamed követőit, örmény és görög kereskedőket is megtűrik a velencei piacokon. </a:t>
            </a:r>
          </a:p>
          <a:p>
            <a:pPr>
              <a:buNone/>
            </a:pPr>
            <a:r>
              <a:rPr lang="hu-HU" b="1" dirty="0" smtClean="0"/>
              <a:t>Szereplő</a:t>
            </a:r>
            <a:endParaRPr lang="hu-HU" dirty="0" smtClean="0"/>
          </a:p>
          <a:p>
            <a:pPr>
              <a:buNone/>
            </a:pPr>
            <a:r>
              <a:rPr lang="hu-HU" b="1" dirty="0" smtClean="0"/>
              <a:t>A szereplő vallása</a:t>
            </a:r>
            <a:endParaRPr lang="hu-HU" dirty="0" smtClean="0"/>
          </a:p>
          <a:p>
            <a:pPr>
              <a:buNone/>
            </a:pPr>
            <a:r>
              <a:rPr lang="hu-HU" b="1" dirty="0" smtClean="0"/>
              <a:t>A.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római keresztény,    ortodox keresztény,    zsidó,    muszlim,    buddhista</a:t>
            </a:r>
          </a:p>
          <a:p>
            <a:pPr>
              <a:buNone/>
            </a:pPr>
            <a:r>
              <a:rPr lang="hu-HU" b="1" dirty="0" smtClean="0"/>
              <a:t>B.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római keresztény,    ortodox keresztény,    zsidó,    muszlim,    buddhista</a:t>
            </a:r>
          </a:p>
          <a:p>
            <a:pPr>
              <a:buNone/>
            </a:pPr>
            <a:r>
              <a:rPr lang="hu-HU" b="1" dirty="0" smtClean="0"/>
              <a:t>C.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római keresztény,    ortodox keresztény,    zsidó,    muszlim,     buddhista</a:t>
            </a:r>
          </a:p>
          <a:p>
            <a:pPr>
              <a:buNone/>
            </a:pPr>
            <a:r>
              <a:rPr lang="hu-HU" b="1" dirty="0" smtClean="0"/>
              <a:t>D.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római keresztény,    ortodox keresztény,    zsidó,    muszlim,    buddhista</a:t>
            </a:r>
          </a:p>
          <a:p>
            <a:pPr>
              <a:buNone/>
            </a:pP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román és gótikus építészet, a reneszánsz kultúra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1600200"/>
            <a:ext cx="8579296" cy="5069160"/>
          </a:xfrm>
        </p:spPr>
        <p:txBody>
          <a:bodyPr>
            <a:normAutofit fontScale="70000" lnSpcReduction="20000"/>
          </a:bodyPr>
          <a:lstStyle/>
          <a:p>
            <a:r>
              <a:rPr lang="hu-HU" b="1" dirty="0" smtClean="0"/>
              <a:t>Román</a:t>
            </a:r>
            <a:r>
              <a:rPr lang="hu-HU" dirty="0" smtClean="0"/>
              <a:t>:11. sz. (a népvándorlás kora) </a:t>
            </a:r>
            <a:br>
              <a:rPr lang="hu-HU" dirty="0" smtClean="0"/>
            </a:br>
            <a:r>
              <a:rPr lang="hu-HU" dirty="0" err="1" smtClean="0"/>
              <a:t>-római</a:t>
            </a:r>
            <a:r>
              <a:rPr lang="hu-HU" dirty="0" smtClean="0"/>
              <a:t> mintájú bazilikák</a:t>
            </a:r>
            <a:br>
              <a:rPr lang="hu-HU" dirty="0" smtClean="0"/>
            </a:br>
            <a:r>
              <a:rPr lang="hu-HU" dirty="0" err="1" smtClean="0"/>
              <a:t>-háromhajós</a:t>
            </a:r>
            <a:r>
              <a:rPr lang="hu-HU" dirty="0" smtClean="0"/>
              <a:t> templom, vastag fal, lőrésszerű ablakok, rózsaablak</a:t>
            </a:r>
          </a:p>
          <a:p>
            <a:r>
              <a:rPr lang="hu-HU" b="1" dirty="0" smtClean="0"/>
              <a:t>Gótikus</a:t>
            </a:r>
            <a:r>
              <a:rPr lang="hu-HU" dirty="0" smtClean="0"/>
              <a:t>: 12. sz.-</a:t>
            </a:r>
            <a:br>
              <a:rPr lang="hu-HU" dirty="0" smtClean="0"/>
            </a:br>
            <a:r>
              <a:rPr lang="hu-HU" dirty="0" err="1" smtClean="0"/>
              <a:t>-sokszor</a:t>
            </a:r>
            <a:r>
              <a:rPr lang="hu-HU" dirty="0" smtClean="0"/>
              <a:t> befejezetlen katedrálisok, pl. </a:t>
            </a:r>
            <a:r>
              <a:rPr lang="hu-HU" dirty="0" err="1" smtClean="0"/>
              <a:t>Notre</a:t>
            </a:r>
            <a:r>
              <a:rPr lang="hu-HU" dirty="0" smtClean="0"/>
              <a:t> Dame</a:t>
            </a:r>
            <a:br>
              <a:rPr lang="hu-HU" dirty="0" smtClean="0"/>
            </a:br>
            <a:r>
              <a:rPr lang="hu-HU" dirty="0" err="1" smtClean="0"/>
              <a:t>-csúcsívesség</a:t>
            </a:r>
            <a:r>
              <a:rPr lang="hu-HU" dirty="0" smtClean="0"/>
              <a:t>, légiesség, támív, támpillér, rózsaablak</a:t>
            </a:r>
          </a:p>
          <a:p>
            <a:r>
              <a:rPr lang="hu-HU" b="1" dirty="0" smtClean="0"/>
              <a:t>Reneszánsz</a:t>
            </a:r>
            <a:r>
              <a:rPr lang="hu-HU" dirty="0" smtClean="0"/>
              <a:t>: 14-17. sz. (az antikvitás újjászületése)</a:t>
            </a:r>
            <a:br>
              <a:rPr lang="hu-HU" dirty="0" smtClean="0"/>
            </a:br>
            <a:r>
              <a:rPr lang="hu-HU" dirty="0" err="1" smtClean="0"/>
              <a:t>-Itália</a:t>
            </a:r>
            <a:r>
              <a:rPr lang="hu-HU" dirty="0" smtClean="0"/>
              <a:t>, Németalföld: főúri,majd polgári mecenatúra</a:t>
            </a:r>
            <a:br>
              <a:rPr lang="hu-HU" dirty="0" smtClean="0"/>
            </a:br>
            <a:r>
              <a:rPr lang="hu-HU" dirty="0" smtClean="0"/>
              <a:t> –Dante (részben), Petrarca, Boccaccio (Firenze)</a:t>
            </a:r>
            <a:br>
              <a:rPr lang="hu-HU" dirty="0" smtClean="0"/>
            </a:br>
            <a:r>
              <a:rPr lang="hu-HU" dirty="0" err="1" smtClean="0"/>
              <a:t>-latin</a:t>
            </a:r>
            <a:r>
              <a:rPr lang="hu-HU" dirty="0" smtClean="0"/>
              <a:t> nyelvűség, majd anyanyelvűség</a:t>
            </a:r>
          </a:p>
          <a:p>
            <a:pPr>
              <a:buNone/>
            </a:pPr>
            <a:r>
              <a:rPr lang="hu-HU" dirty="0" err="1" smtClean="0"/>
              <a:t>-a</a:t>
            </a:r>
            <a:r>
              <a:rPr lang="hu-HU" dirty="0" smtClean="0"/>
              <a:t> </a:t>
            </a:r>
            <a:r>
              <a:rPr lang="hu-HU" u="sng" dirty="0" smtClean="0"/>
              <a:t>humanizmus:</a:t>
            </a:r>
            <a:r>
              <a:rPr lang="hu-HU" dirty="0" smtClean="0"/>
              <a:t> a felemelkedő polgárság világnézete (emberközpontúság)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tudományok fejlődése a 14. századi válság után: Leonardo da Vinci</a:t>
            </a:r>
          </a:p>
          <a:p>
            <a:pPr>
              <a:buNone/>
            </a:pPr>
            <a:r>
              <a:rPr lang="hu-HU" dirty="0" err="1" smtClean="0"/>
              <a:t>--újszerű</a:t>
            </a:r>
            <a:r>
              <a:rPr lang="hu-HU" dirty="0" smtClean="0"/>
              <a:t> istenkép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7504" y="0"/>
            <a:ext cx="8856984" cy="2852936"/>
          </a:xfrm>
        </p:spPr>
        <p:txBody>
          <a:bodyPr>
            <a:normAutofit/>
          </a:bodyPr>
          <a:lstStyle/>
          <a:p>
            <a:pPr algn="l"/>
            <a:r>
              <a:rPr lang="hu-HU" sz="1800" b="1" dirty="0" smtClean="0"/>
              <a:t>Helyezd időrendi sorrendbe a következő eseményeket; </a:t>
            </a:r>
            <a:br>
              <a:rPr lang="hu-HU" sz="1800" b="1" dirty="0" smtClean="0"/>
            </a:br>
            <a:r>
              <a:rPr lang="hu-HU" sz="1800" b="1" dirty="0" smtClean="0"/>
              <a:t>írd be a táblázatba az évszámot eseménnyel, kezdve a legkorábbival!</a:t>
            </a:r>
            <a:r>
              <a:rPr lang="hu-HU" sz="1800" dirty="0" smtClean="0"/>
              <a:t/>
            </a:r>
            <a:br>
              <a:rPr lang="hu-HU" sz="1800" dirty="0" smtClean="0"/>
            </a:br>
            <a:r>
              <a:rPr lang="hu-HU" sz="1800" dirty="0" smtClean="0"/>
              <a:t> </a:t>
            </a:r>
            <a:r>
              <a:rPr lang="hu-HU" sz="1800" dirty="0" err="1" smtClean="0"/>
              <a:t>-Nagy</a:t>
            </a:r>
            <a:r>
              <a:rPr lang="hu-HU" sz="1800" dirty="0" smtClean="0"/>
              <a:t> Károly császárrá koronázása</a:t>
            </a:r>
            <a:br>
              <a:rPr lang="hu-HU" sz="1800" dirty="0" smtClean="0"/>
            </a:br>
            <a:r>
              <a:rPr lang="hu-HU" sz="1800" dirty="0" smtClean="0"/>
              <a:t> </a:t>
            </a:r>
            <a:r>
              <a:rPr lang="hu-HU" sz="1800" dirty="0" err="1" smtClean="0"/>
              <a:t>-az</a:t>
            </a:r>
            <a:r>
              <a:rPr lang="hu-HU" sz="1800" dirty="0" smtClean="0"/>
              <a:t> egyházszakadás </a:t>
            </a:r>
            <a:br>
              <a:rPr lang="hu-HU" sz="1800" dirty="0" smtClean="0"/>
            </a:br>
            <a:r>
              <a:rPr lang="hu-HU" sz="1800" dirty="0" smtClean="0"/>
              <a:t> -A könyvnyomtatás feltalálása </a:t>
            </a:r>
            <a:br>
              <a:rPr lang="hu-HU" sz="1800" dirty="0" smtClean="0"/>
            </a:br>
            <a:r>
              <a:rPr lang="hu-HU" sz="1800" dirty="0" smtClean="0"/>
              <a:t> </a:t>
            </a:r>
            <a:r>
              <a:rPr lang="hu-HU" sz="1800" dirty="0" err="1" smtClean="0"/>
              <a:t>-Konstantinápolyt</a:t>
            </a:r>
            <a:r>
              <a:rPr lang="hu-HU" sz="1800" dirty="0" smtClean="0"/>
              <a:t> elfoglalják a törökök </a:t>
            </a:r>
            <a:br>
              <a:rPr lang="hu-HU" sz="1800" dirty="0" smtClean="0"/>
            </a:br>
            <a:r>
              <a:rPr lang="hu-HU" sz="1800" dirty="0" smtClean="0"/>
              <a:t> </a:t>
            </a:r>
            <a:r>
              <a:rPr lang="hu-HU" sz="1800" dirty="0" err="1" smtClean="0"/>
              <a:t>-a</a:t>
            </a:r>
            <a:r>
              <a:rPr lang="hu-HU" sz="1800" dirty="0" smtClean="0"/>
              <a:t> Magna Charta kiadása </a:t>
            </a:r>
            <a:br>
              <a:rPr lang="hu-HU" sz="1800" dirty="0" smtClean="0"/>
            </a:br>
            <a:r>
              <a:rPr lang="hu-HU" sz="1800" dirty="0" smtClean="0"/>
              <a:t> </a:t>
            </a:r>
            <a:r>
              <a:rPr lang="hu-HU" sz="1800" dirty="0" err="1" smtClean="0"/>
              <a:t>-Mohamed</a:t>
            </a:r>
            <a:r>
              <a:rPr lang="hu-HU" sz="1800" dirty="0" smtClean="0"/>
              <a:t> futása, a muszlim időszámítás kezdete </a:t>
            </a:r>
            <a:br>
              <a:rPr lang="hu-HU" sz="1800" dirty="0" smtClean="0"/>
            </a:br>
            <a:r>
              <a:rPr lang="hu-HU" sz="1800" dirty="0" smtClean="0"/>
              <a:t> </a:t>
            </a:r>
            <a:r>
              <a:rPr lang="hu-HU" sz="1800" dirty="0" err="1" smtClean="0"/>
              <a:t>-a</a:t>
            </a:r>
            <a:r>
              <a:rPr lang="hu-HU" sz="1800" dirty="0" smtClean="0"/>
              <a:t> verduni szerződés </a:t>
            </a:r>
            <a:br>
              <a:rPr lang="hu-HU" sz="1800" dirty="0" smtClean="0"/>
            </a:br>
            <a:r>
              <a:rPr lang="hu-HU" sz="1800" dirty="0" smtClean="0"/>
              <a:t> </a:t>
            </a:r>
            <a:r>
              <a:rPr lang="hu-HU" sz="1800" dirty="0" err="1" smtClean="0"/>
              <a:t>-a</a:t>
            </a:r>
            <a:r>
              <a:rPr lang="hu-HU" sz="1800" dirty="0" smtClean="0"/>
              <a:t> frankok győzelme Poitiers-nél az arabok felett </a:t>
            </a:r>
            <a:endParaRPr lang="hu-HU" sz="18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3091461"/>
              </p:ext>
            </p:extLst>
          </p:nvPr>
        </p:nvGraphicFramePr>
        <p:xfrm>
          <a:off x="179512" y="2924944"/>
          <a:ext cx="388843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3400"/>
                <a:gridCol w="3135032"/>
              </a:tblGrid>
              <a:tr h="223646">
                <a:tc>
                  <a:txBody>
                    <a:bodyPr/>
                    <a:lstStyle/>
                    <a:p>
                      <a:r>
                        <a:rPr lang="hu-HU" dirty="0" smtClean="0"/>
                        <a:t>Idő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Esemény</a:t>
                      </a:r>
                      <a:endParaRPr lang="hu-HU" dirty="0"/>
                    </a:p>
                  </a:txBody>
                  <a:tcPr/>
                </a:tc>
              </a:tr>
              <a:tr h="223646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</a:tr>
              <a:tr h="223646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23646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23646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23646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</a:tr>
              <a:tr h="223646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23646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</a:tr>
              <a:tr h="223646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59" y="3212976"/>
            <a:ext cx="4859015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4357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Intézkedései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/>
              <a:t>Örökös </a:t>
            </a:r>
            <a:r>
              <a:rPr lang="hu-HU" dirty="0" err="1" smtClean="0"/>
              <a:t>dictator</a:t>
            </a:r>
            <a:endParaRPr lang="hu-HU" dirty="0" smtClean="0"/>
          </a:p>
          <a:p>
            <a:r>
              <a:rPr lang="hu-HU" dirty="0" smtClean="0"/>
              <a:t>Veteránjainak földosztás (a </a:t>
            </a:r>
            <a:r>
              <a:rPr lang="hu-HU" dirty="0" err="1" smtClean="0"/>
              <a:t>plebs</a:t>
            </a:r>
            <a:r>
              <a:rPr lang="hu-HU" dirty="0" smtClean="0"/>
              <a:t> száma csökkenjen)</a:t>
            </a:r>
          </a:p>
          <a:p>
            <a:r>
              <a:rPr lang="hu-HU" dirty="0" smtClean="0"/>
              <a:t>Értékálló aranypénz verése</a:t>
            </a:r>
          </a:p>
          <a:p>
            <a:r>
              <a:rPr lang="hu-HU" dirty="0" smtClean="0"/>
              <a:t>Provinciabelieknek római polgárjog</a:t>
            </a:r>
          </a:p>
          <a:p>
            <a:r>
              <a:rPr lang="hu-HU" dirty="0" smtClean="0"/>
              <a:t>A </a:t>
            </a:r>
            <a:r>
              <a:rPr lang="hu-HU" dirty="0" err="1" smtClean="0"/>
              <a:t>senatus</a:t>
            </a:r>
            <a:r>
              <a:rPr lang="hu-HU" dirty="0" smtClean="0"/>
              <a:t> 900 tagú		jelentősége csökken</a:t>
            </a:r>
            <a:br>
              <a:rPr lang="hu-HU" dirty="0" smtClean="0"/>
            </a:br>
            <a:r>
              <a:rPr lang="hu-HU" dirty="0" smtClean="0"/>
              <a:t>(soraiban provinciabeliek)</a:t>
            </a:r>
          </a:p>
          <a:p>
            <a:r>
              <a:rPr lang="hu-HU" dirty="0" smtClean="0"/>
              <a:t>Julián-naptár: szökőéves napév</a:t>
            </a:r>
          </a:p>
          <a:p>
            <a:r>
              <a:rPr lang="hu-HU" dirty="0" smtClean="0"/>
              <a:t>Nincs tekintettel a köztársasági hagyományokra; </a:t>
            </a:r>
            <a:r>
              <a:rPr lang="hu-HU" dirty="0"/>
              <a:t>K</a:t>
            </a:r>
            <a:r>
              <a:rPr lang="hu-HU" dirty="0" smtClean="0"/>
              <a:t>r. e. 44-ben megölik (</a:t>
            </a:r>
            <a:r>
              <a:rPr lang="hu-HU" dirty="0"/>
              <a:t>B</a:t>
            </a:r>
            <a:r>
              <a:rPr lang="hu-HU" dirty="0" smtClean="0"/>
              <a:t>rutus, </a:t>
            </a:r>
            <a:r>
              <a:rPr lang="hu-HU" dirty="0" err="1" smtClean="0"/>
              <a:t>Cassius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4067944" y="3645024"/>
            <a:ext cx="6480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800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Feladat (Caesar)</a:t>
            </a:r>
            <a:endParaRPr lang="hu-H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0688"/>
            <a:ext cx="8856984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églalap 3"/>
          <p:cNvSpPr/>
          <p:nvPr/>
        </p:nvSpPr>
        <p:spPr>
          <a:xfrm>
            <a:off x="683568" y="4581128"/>
            <a:ext cx="828092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4 a/  </a:t>
            </a:r>
            <a:r>
              <a:rPr lang="hu-HU" sz="2800" dirty="0" err="1">
                <a:solidFill>
                  <a:prstClr val="black"/>
                </a:solidFill>
              </a:rPr>
              <a:t>Pharszalosz</a:t>
            </a:r>
            <a:endParaRPr lang="hu-HU" dirty="0"/>
          </a:p>
          <a:p>
            <a:r>
              <a:rPr lang="hu-HU" dirty="0"/>
              <a:t>4 b/ Kr. e. 48-ban Caesar görög földön ezen a helyen verte meg Pompeiust, így egyedül maradt az 1. triumvirátusból hatalmon.</a:t>
            </a:r>
          </a:p>
          <a:p>
            <a:r>
              <a:rPr lang="hu-HU" dirty="0"/>
              <a:t>5/ </a:t>
            </a:r>
            <a:r>
              <a:rPr lang="hu-HU" u="dbl" dirty="0"/>
              <a:t>Örökös diktátor lett.</a:t>
            </a:r>
          </a:p>
          <a:p>
            <a:r>
              <a:rPr lang="hu-HU" u="sng" dirty="0"/>
              <a:t>A </a:t>
            </a:r>
            <a:r>
              <a:rPr lang="hu-HU" u="sng" dirty="0" err="1"/>
              <a:t>senatus</a:t>
            </a:r>
            <a:r>
              <a:rPr lang="hu-HU" u="sng" dirty="0"/>
              <a:t> létszámát 900 főre emelte.</a:t>
            </a:r>
          </a:p>
          <a:p>
            <a:r>
              <a:rPr lang="hu-HU" u="sng" dirty="0"/>
              <a:t>Hadsereggel vonult Róma ellen.</a:t>
            </a:r>
          </a:p>
        </p:txBody>
      </p:sp>
    </p:spTree>
    <p:extLst>
      <p:ext uri="{BB962C8B-B14F-4D97-AF65-F5344CB8AC3E}">
        <p14:creationId xmlns:p14="http://schemas.microsoft.com/office/powerpoint/2010/main" val="92084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görög hitvilág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600200"/>
            <a:ext cx="8712968" cy="5069160"/>
          </a:xfrm>
        </p:spPr>
        <p:txBody>
          <a:bodyPr>
            <a:normAutofit fontScale="70000" lnSpcReduction="20000"/>
          </a:bodyPr>
          <a:lstStyle/>
          <a:p>
            <a:r>
              <a:rPr lang="hu-HU" dirty="0" smtClean="0"/>
              <a:t>Antropomorf, halhatatlan istenek</a:t>
            </a:r>
          </a:p>
          <a:p>
            <a:r>
              <a:rPr lang="hu-HU" dirty="0" smtClean="0"/>
              <a:t>Sokistenhit</a:t>
            </a:r>
          </a:p>
          <a:p>
            <a:r>
              <a:rPr lang="hu-HU" dirty="0" smtClean="0"/>
              <a:t>Lakhelyük az Olümposz (12 fő isten)</a:t>
            </a:r>
          </a:p>
          <a:p>
            <a:r>
              <a:rPr lang="hu-HU" dirty="0" smtClean="0"/>
              <a:t>Totemizmus maradványai (attribútumok, pl. </a:t>
            </a:r>
            <a:r>
              <a:rPr lang="hu-HU" dirty="0"/>
              <a:t>Z</a:t>
            </a:r>
            <a:r>
              <a:rPr lang="hu-HU" dirty="0" smtClean="0"/>
              <a:t>eusz szimbóluma a sas)</a:t>
            </a:r>
          </a:p>
          <a:p>
            <a:r>
              <a:rPr lang="hu-HU" dirty="0" smtClean="0"/>
              <a:t>Egyre tökéletesebb istennemzedékek; mítoszok, mitológia</a:t>
            </a:r>
          </a:p>
          <a:p>
            <a:r>
              <a:rPr lang="hu-HU" dirty="0" smtClean="0"/>
              <a:t>Egyház nincs</a:t>
            </a:r>
          </a:p>
          <a:p>
            <a:r>
              <a:rPr lang="hu-HU" dirty="0" smtClean="0"/>
              <a:t>A poliszok védőistenei</a:t>
            </a:r>
          </a:p>
          <a:p>
            <a:r>
              <a:rPr lang="hu-HU" dirty="0" smtClean="0"/>
              <a:t>Áldozatot az </a:t>
            </a:r>
            <a:r>
              <a:rPr lang="hu-HU" dirty="0" err="1" smtClean="0"/>
              <a:t>arkhón</a:t>
            </a:r>
            <a:r>
              <a:rPr lang="hu-HU" dirty="0" smtClean="0"/>
              <a:t> mutat be; nem kell hinni, csak részt venni a szertartáson-ez a poliszhoz tartozást fejezi ki</a:t>
            </a:r>
          </a:p>
          <a:p>
            <a:r>
              <a:rPr lang="hu-HU" dirty="0" smtClean="0"/>
              <a:t>Delphoi, jósdák</a:t>
            </a:r>
          </a:p>
          <a:p>
            <a:r>
              <a:rPr lang="hu-HU" dirty="0" smtClean="0"/>
              <a:t>Olümpia-poliszközi versenyek</a:t>
            </a:r>
          </a:p>
          <a:p>
            <a:r>
              <a:rPr lang="hu-HU" dirty="0" smtClean="0"/>
              <a:t>Az istenek kultusza a peloponnészoszi háború után lehanyatlik (kiábrándulás…)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3032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római hitvilág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908720"/>
            <a:ext cx="8208912" cy="5760640"/>
          </a:xfrm>
        </p:spPr>
        <p:txBody>
          <a:bodyPr>
            <a:normAutofit fontScale="85000" lnSpcReduction="10000"/>
          </a:bodyPr>
          <a:lstStyle/>
          <a:p>
            <a:r>
              <a:rPr lang="hu-HU" dirty="0" smtClean="0"/>
              <a:t>Az ősök szellemének tisztelete</a:t>
            </a:r>
          </a:p>
          <a:p>
            <a:r>
              <a:rPr lang="hu-HU" dirty="0" smtClean="0"/>
              <a:t>Néhány saját isten, pl. Janus (kezdet és vég)</a:t>
            </a:r>
          </a:p>
          <a:p>
            <a:r>
              <a:rPr lang="hu-HU" dirty="0" smtClean="0"/>
              <a:t>Befogadják a görög kultúrával együtt annak isteneit is (a hódítások kora)</a:t>
            </a:r>
            <a:r>
              <a:rPr lang="hu-HU" dirty="0" err="1" smtClean="0"/>
              <a:t>-a</a:t>
            </a:r>
            <a:r>
              <a:rPr lang="hu-HU" dirty="0" smtClean="0"/>
              <a:t> római másodlagos kultúra</a:t>
            </a:r>
          </a:p>
          <a:p>
            <a:r>
              <a:rPr lang="hu-HU" dirty="0" smtClean="0"/>
              <a:t>Válogasd ki az alábbi római istenek görög megfelelőit!</a:t>
            </a:r>
          </a:p>
          <a:p>
            <a:r>
              <a:rPr lang="hu-HU" dirty="0" smtClean="0">
                <a:solidFill>
                  <a:srgbClr val="0070C0"/>
                </a:solidFill>
              </a:rPr>
              <a:t>Mercurius				Minerva</a:t>
            </a:r>
          </a:p>
          <a:p>
            <a:r>
              <a:rPr lang="hu-HU" dirty="0" smtClean="0">
                <a:solidFill>
                  <a:srgbClr val="0070C0"/>
                </a:solidFill>
              </a:rPr>
              <a:t>Pluto				Vulcanus</a:t>
            </a:r>
          </a:p>
          <a:p>
            <a:r>
              <a:rPr lang="hu-HU" dirty="0" err="1" smtClean="0">
                <a:solidFill>
                  <a:srgbClr val="0070C0"/>
                </a:solidFill>
              </a:rPr>
              <a:t>Juno</a:t>
            </a:r>
            <a:r>
              <a:rPr lang="hu-HU" dirty="0" smtClean="0">
                <a:solidFill>
                  <a:srgbClr val="0070C0"/>
                </a:solidFill>
              </a:rPr>
              <a:t>				</a:t>
            </a:r>
            <a:r>
              <a:rPr lang="hu-HU" dirty="0" err="1" smtClean="0">
                <a:solidFill>
                  <a:srgbClr val="0070C0"/>
                </a:solidFill>
              </a:rPr>
              <a:t>Juppiter</a:t>
            </a:r>
            <a:endParaRPr lang="hu-HU" dirty="0" smtClean="0">
              <a:solidFill>
                <a:srgbClr val="0070C0"/>
              </a:solidFill>
            </a:endParaRPr>
          </a:p>
          <a:p>
            <a:r>
              <a:rPr lang="hu-HU" dirty="0" smtClean="0">
                <a:solidFill>
                  <a:srgbClr val="0070C0"/>
                </a:solidFill>
              </a:rPr>
              <a:t>Saturnus				Bacchus</a:t>
            </a:r>
          </a:p>
          <a:p>
            <a:r>
              <a:rPr lang="hu-HU" dirty="0" smtClean="0">
                <a:solidFill>
                  <a:srgbClr val="0070C0"/>
                </a:solidFill>
              </a:rPr>
              <a:t>Neptunus				Mars</a:t>
            </a:r>
          </a:p>
          <a:p>
            <a:r>
              <a:rPr lang="hu-HU" dirty="0" smtClean="0">
                <a:solidFill>
                  <a:srgbClr val="0070C0"/>
                </a:solidFill>
              </a:rPr>
              <a:t>Diana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7030A0"/>
                </a:solidFill>
              </a:rPr>
              <a:t>Héra, </a:t>
            </a:r>
            <a:r>
              <a:rPr lang="hu-HU" dirty="0">
                <a:solidFill>
                  <a:srgbClr val="7030A0"/>
                </a:solidFill>
              </a:rPr>
              <a:t>Z</a:t>
            </a:r>
            <a:r>
              <a:rPr lang="hu-HU" dirty="0" smtClean="0">
                <a:solidFill>
                  <a:srgbClr val="7030A0"/>
                </a:solidFill>
              </a:rPr>
              <a:t>eusz, Kronosz, Pallasz Athéné, Arész, Héphaisztosz, Dionüszosz, Artemisz, Hermész, </a:t>
            </a:r>
            <a:r>
              <a:rPr lang="hu-HU" dirty="0" err="1" smtClean="0">
                <a:solidFill>
                  <a:srgbClr val="7030A0"/>
                </a:solidFill>
              </a:rPr>
              <a:t>Hádész</a:t>
            </a:r>
            <a:r>
              <a:rPr lang="hu-HU" dirty="0" smtClean="0">
                <a:solidFill>
                  <a:srgbClr val="7030A0"/>
                </a:solidFill>
              </a:rPr>
              <a:t>, </a:t>
            </a:r>
            <a:r>
              <a:rPr lang="hu-HU" dirty="0">
                <a:solidFill>
                  <a:srgbClr val="7030A0"/>
                </a:solidFill>
              </a:rPr>
              <a:t>P</a:t>
            </a:r>
            <a:r>
              <a:rPr lang="hu-HU" dirty="0" smtClean="0">
                <a:solidFill>
                  <a:srgbClr val="7030A0"/>
                </a:solidFill>
              </a:rPr>
              <a:t>oszeidón</a:t>
            </a:r>
            <a:endParaRPr lang="hu-H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23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Latin---------görög</a:t>
            </a:r>
            <a:r>
              <a:rPr lang="hu-HU" dirty="0" smtClean="0"/>
              <a:t> istenpárok-megoldás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hu-HU" sz="2700" dirty="0" smtClean="0">
                <a:solidFill>
                  <a:srgbClr val="0070C0"/>
                </a:solidFill>
              </a:rPr>
              <a:t>Mercurius			Hermész</a:t>
            </a:r>
          </a:p>
          <a:p>
            <a:r>
              <a:rPr lang="hu-HU" sz="2700" dirty="0" smtClean="0">
                <a:solidFill>
                  <a:srgbClr val="0070C0"/>
                </a:solidFill>
              </a:rPr>
              <a:t>Pluto			</a:t>
            </a:r>
            <a:r>
              <a:rPr lang="hu-HU" sz="2700" dirty="0" err="1" smtClean="0">
                <a:solidFill>
                  <a:srgbClr val="0070C0"/>
                </a:solidFill>
              </a:rPr>
              <a:t>Hádész</a:t>
            </a:r>
            <a:endParaRPr lang="hu-HU" sz="2700" dirty="0">
              <a:solidFill>
                <a:srgbClr val="0070C0"/>
              </a:solidFill>
            </a:endParaRPr>
          </a:p>
          <a:p>
            <a:r>
              <a:rPr lang="hu-HU" sz="2700" dirty="0" err="1" smtClean="0">
                <a:solidFill>
                  <a:srgbClr val="0070C0"/>
                </a:solidFill>
              </a:rPr>
              <a:t>Juno</a:t>
            </a:r>
            <a:r>
              <a:rPr lang="hu-HU" sz="2700" dirty="0" smtClean="0">
                <a:solidFill>
                  <a:srgbClr val="0070C0"/>
                </a:solidFill>
              </a:rPr>
              <a:t>			Héra</a:t>
            </a:r>
            <a:r>
              <a:rPr lang="hu-HU" sz="2700" dirty="0">
                <a:solidFill>
                  <a:srgbClr val="0070C0"/>
                </a:solidFill>
              </a:rPr>
              <a:t>	</a:t>
            </a:r>
            <a:endParaRPr lang="hu-HU" sz="2700" dirty="0" smtClean="0">
              <a:solidFill>
                <a:srgbClr val="0070C0"/>
              </a:solidFill>
            </a:endParaRPr>
          </a:p>
          <a:p>
            <a:r>
              <a:rPr lang="hu-HU" sz="2700" dirty="0">
                <a:solidFill>
                  <a:srgbClr val="0070C0"/>
                </a:solidFill>
              </a:rPr>
              <a:t>Saturnus	</a:t>
            </a:r>
            <a:r>
              <a:rPr lang="hu-HU" sz="2700" dirty="0" smtClean="0">
                <a:solidFill>
                  <a:srgbClr val="0070C0"/>
                </a:solidFill>
              </a:rPr>
              <a:t>		</a:t>
            </a:r>
            <a:r>
              <a:rPr lang="hu-HU" sz="2700" dirty="0">
                <a:solidFill>
                  <a:srgbClr val="0070C0"/>
                </a:solidFill>
              </a:rPr>
              <a:t>K</a:t>
            </a:r>
            <a:r>
              <a:rPr lang="hu-HU" sz="2700" dirty="0" smtClean="0">
                <a:solidFill>
                  <a:srgbClr val="0070C0"/>
                </a:solidFill>
              </a:rPr>
              <a:t>ronosz</a:t>
            </a:r>
            <a:endParaRPr lang="hu-HU" sz="2700" dirty="0">
              <a:solidFill>
                <a:srgbClr val="0070C0"/>
              </a:solidFill>
            </a:endParaRPr>
          </a:p>
          <a:p>
            <a:r>
              <a:rPr lang="hu-HU" sz="2700" dirty="0" smtClean="0">
                <a:solidFill>
                  <a:srgbClr val="0070C0"/>
                </a:solidFill>
              </a:rPr>
              <a:t>Neptunus			Poszeidón</a:t>
            </a:r>
            <a:r>
              <a:rPr lang="hu-HU" sz="2700" dirty="0">
                <a:solidFill>
                  <a:srgbClr val="0070C0"/>
                </a:solidFill>
              </a:rPr>
              <a:t>	</a:t>
            </a:r>
            <a:endParaRPr lang="hu-HU" sz="2700" dirty="0" smtClean="0">
              <a:solidFill>
                <a:srgbClr val="0070C0"/>
              </a:solidFill>
            </a:endParaRPr>
          </a:p>
          <a:p>
            <a:pPr lvl="0"/>
            <a:r>
              <a:rPr lang="hu-HU" sz="2700" dirty="0" smtClean="0">
                <a:solidFill>
                  <a:srgbClr val="0070C0"/>
                </a:solidFill>
              </a:rPr>
              <a:t>Diana			Artemisz</a:t>
            </a:r>
            <a:endParaRPr lang="hu-HU" sz="2700" dirty="0">
              <a:solidFill>
                <a:srgbClr val="0070C0"/>
              </a:solidFill>
            </a:endParaRPr>
          </a:p>
          <a:p>
            <a:pPr lvl="0"/>
            <a:r>
              <a:rPr lang="hu-HU" sz="2700" dirty="0" smtClean="0">
                <a:solidFill>
                  <a:srgbClr val="0070C0"/>
                </a:solidFill>
              </a:rPr>
              <a:t>Minerva			</a:t>
            </a:r>
            <a:r>
              <a:rPr lang="hu-HU" sz="2700" dirty="0">
                <a:solidFill>
                  <a:srgbClr val="0070C0"/>
                </a:solidFill>
              </a:rPr>
              <a:t>P</a:t>
            </a:r>
            <a:r>
              <a:rPr lang="hu-HU" sz="2700" dirty="0" smtClean="0">
                <a:solidFill>
                  <a:srgbClr val="0070C0"/>
                </a:solidFill>
              </a:rPr>
              <a:t>allasz A.</a:t>
            </a:r>
            <a:endParaRPr lang="hu-HU" sz="2700" dirty="0">
              <a:solidFill>
                <a:srgbClr val="0070C0"/>
              </a:solidFill>
            </a:endParaRPr>
          </a:p>
          <a:p>
            <a:pPr lvl="0"/>
            <a:r>
              <a:rPr lang="hu-HU" sz="2900" dirty="0" smtClean="0">
                <a:solidFill>
                  <a:srgbClr val="0070C0"/>
                </a:solidFill>
              </a:rPr>
              <a:t>Vulcanus			Héphaisztosz</a:t>
            </a:r>
            <a:endParaRPr lang="hu-HU" sz="2900" dirty="0">
              <a:solidFill>
                <a:srgbClr val="0070C0"/>
              </a:solidFill>
            </a:endParaRPr>
          </a:p>
          <a:p>
            <a:pPr lvl="0"/>
            <a:r>
              <a:rPr lang="hu-HU" sz="2900" dirty="0" err="1" smtClean="0">
                <a:solidFill>
                  <a:srgbClr val="0070C0"/>
                </a:solidFill>
              </a:rPr>
              <a:t>Juppiter</a:t>
            </a:r>
            <a:r>
              <a:rPr lang="hu-HU" sz="2900" dirty="0" smtClean="0">
                <a:solidFill>
                  <a:srgbClr val="0070C0"/>
                </a:solidFill>
              </a:rPr>
              <a:t>			Zeusz</a:t>
            </a:r>
            <a:endParaRPr lang="hu-HU" sz="2900" dirty="0">
              <a:solidFill>
                <a:srgbClr val="0070C0"/>
              </a:solidFill>
            </a:endParaRPr>
          </a:p>
          <a:p>
            <a:pPr lvl="0"/>
            <a:r>
              <a:rPr lang="hu-HU" sz="3000" dirty="0" smtClean="0">
                <a:solidFill>
                  <a:srgbClr val="0070C0"/>
                </a:solidFill>
              </a:rPr>
              <a:t>Bacchus			Dionüszosz</a:t>
            </a:r>
            <a:endParaRPr lang="hu-HU" sz="3000" dirty="0">
              <a:solidFill>
                <a:srgbClr val="0070C0"/>
              </a:solidFill>
            </a:endParaRPr>
          </a:p>
          <a:p>
            <a:pPr lvl="0"/>
            <a:r>
              <a:rPr lang="hu-HU" sz="3000" dirty="0" smtClean="0">
                <a:solidFill>
                  <a:srgbClr val="0070C0"/>
                </a:solidFill>
              </a:rPr>
              <a:t>Mars			Árész</a:t>
            </a:r>
            <a:endParaRPr lang="hu-HU" sz="3000" dirty="0">
              <a:solidFill>
                <a:srgbClr val="0070C0"/>
              </a:solidFill>
            </a:endParaRPr>
          </a:p>
          <a:p>
            <a:endParaRPr lang="hu-HU" sz="2700" dirty="0">
              <a:solidFill>
                <a:srgbClr val="0070C0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1350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22114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Az antikvitás kiemelkedő kulturális emlékei 			atl.117-118 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412776"/>
            <a:ext cx="8507288" cy="5256584"/>
          </a:xfrm>
        </p:spPr>
        <p:txBody>
          <a:bodyPr>
            <a:normAutofit fontScale="70000" lnSpcReduction="20000"/>
          </a:bodyPr>
          <a:lstStyle/>
          <a:p>
            <a:r>
              <a:rPr lang="hu-HU" sz="3600" b="1" dirty="0" smtClean="0"/>
              <a:t>Klasszikus görög világ</a:t>
            </a:r>
            <a:br>
              <a:rPr lang="hu-HU" sz="3600" b="1" dirty="0" smtClean="0"/>
            </a:br>
            <a:r>
              <a:rPr lang="hu-HU" dirty="0" err="1" smtClean="0"/>
              <a:t>-Színházak</a:t>
            </a:r>
            <a:r>
              <a:rPr lang="hu-HU" dirty="0" smtClean="0"/>
              <a:t>, drámajáték, Dionüszosz-kultusz</a:t>
            </a:r>
            <a:br>
              <a:rPr lang="hu-HU" dirty="0" smtClean="0"/>
            </a:br>
            <a:r>
              <a:rPr lang="hu-HU" dirty="0" err="1" smtClean="0"/>
              <a:t>-Szophoklész</a:t>
            </a:r>
            <a:r>
              <a:rPr lang="hu-HU" dirty="0" smtClean="0"/>
              <a:t>: Antigoné (3 színész kórussal)</a:t>
            </a:r>
          </a:p>
          <a:p>
            <a:pPr marL="0" indent="0">
              <a:buNone/>
            </a:pPr>
            <a:r>
              <a:rPr lang="hu-HU" dirty="0" err="1" smtClean="0"/>
              <a:t>-Akropolisz</a:t>
            </a:r>
            <a:r>
              <a:rPr lang="hu-HU" dirty="0" smtClean="0"/>
              <a:t> (akropoliszok=fellegvárak)</a:t>
            </a:r>
          </a:p>
          <a:p>
            <a:pPr marL="0" indent="0">
              <a:buNone/>
            </a:pPr>
            <a:r>
              <a:rPr lang="hu-HU" dirty="0" err="1" smtClean="0"/>
              <a:t>-Templomok</a:t>
            </a:r>
            <a:r>
              <a:rPr lang="hu-HU" dirty="0" smtClean="0"/>
              <a:t>, oszloprendek: dór, ión, korinthoszi</a:t>
            </a:r>
            <a:br>
              <a:rPr lang="hu-HU" dirty="0" smtClean="0"/>
            </a:br>
            <a:r>
              <a:rPr lang="hu-HU" dirty="0" err="1" smtClean="0"/>
              <a:t>-Timpanon</a:t>
            </a:r>
            <a:r>
              <a:rPr lang="hu-HU" dirty="0" smtClean="0"/>
              <a:t> (homlokzatzáró háromszög domborművekkel)</a:t>
            </a:r>
          </a:p>
          <a:p>
            <a:r>
              <a:rPr lang="hu-HU" dirty="0" smtClean="0"/>
              <a:t>Hellenizmus</a:t>
            </a:r>
            <a:br>
              <a:rPr lang="hu-HU" dirty="0" smtClean="0"/>
            </a:br>
            <a:r>
              <a:rPr lang="hu-HU" dirty="0" err="1" smtClean="0"/>
              <a:t>-Alexandria</a:t>
            </a:r>
            <a:r>
              <a:rPr lang="hu-HU" dirty="0" smtClean="0"/>
              <a:t>: </a:t>
            </a:r>
            <a:r>
              <a:rPr lang="hu-HU" dirty="0" err="1" smtClean="0"/>
              <a:t>Muszeion</a:t>
            </a:r>
            <a:endParaRPr lang="hu-HU" dirty="0" smtClean="0"/>
          </a:p>
          <a:p>
            <a:r>
              <a:rPr lang="hu-HU" sz="3600" b="1" dirty="0" smtClean="0"/>
              <a:t>Róma</a:t>
            </a:r>
          </a:p>
          <a:p>
            <a:pPr marL="0" indent="0">
              <a:buNone/>
            </a:pPr>
            <a:r>
              <a:rPr lang="hu-HU" dirty="0" err="1" smtClean="0"/>
              <a:t>-amphiteátrum</a:t>
            </a:r>
            <a:r>
              <a:rPr lang="hu-HU" dirty="0" smtClean="0"/>
              <a:t> (Colosseum-gladiátorjáték), Circus </a:t>
            </a:r>
            <a:r>
              <a:rPr lang="hu-HU" dirty="0" err="1" smtClean="0"/>
              <a:t>Maximus</a:t>
            </a:r>
            <a:r>
              <a:rPr lang="hu-HU" dirty="0" smtClean="0"/>
              <a:t> (kocsiverseny)</a:t>
            </a:r>
            <a:br>
              <a:rPr lang="hu-HU" dirty="0" smtClean="0"/>
            </a:br>
            <a:r>
              <a:rPr lang="hu-HU" dirty="0" err="1" smtClean="0"/>
              <a:t>-kupola</a:t>
            </a:r>
            <a:endParaRPr lang="hu-HU" dirty="0" smtClean="0"/>
          </a:p>
          <a:p>
            <a:pPr marL="0" indent="0">
              <a:buNone/>
            </a:pPr>
            <a:r>
              <a:rPr lang="hu-HU" dirty="0" err="1" smtClean="0"/>
              <a:t>-vízvezeték</a:t>
            </a:r>
            <a:r>
              <a:rPr lang="hu-HU" dirty="0" smtClean="0"/>
              <a:t>, fürdő</a:t>
            </a:r>
          </a:p>
          <a:p>
            <a:pPr marL="0" indent="0">
              <a:buNone/>
            </a:pPr>
            <a:r>
              <a:rPr lang="hu-HU" dirty="0" err="1" smtClean="0"/>
              <a:t>-utak</a:t>
            </a:r>
            <a:r>
              <a:rPr lang="hu-HU" dirty="0" smtClean="0"/>
              <a:t> (hadászat, kereskedelem: Borostyánút) 	</a:t>
            </a:r>
            <a:r>
              <a:rPr lang="hu-HU" i="1" dirty="0" smtClean="0"/>
              <a:t>minden út Rómába vezet</a:t>
            </a:r>
            <a:br>
              <a:rPr lang="hu-HU" i="1" dirty="0" smtClean="0"/>
            </a:br>
            <a:r>
              <a:rPr lang="hu-HU" dirty="0" err="1" smtClean="0"/>
              <a:t>-Pannonia</a:t>
            </a:r>
            <a:r>
              <a:rPr lang="hu-HU" dirty="0" smtClean="0"/>
              <a:t> provincia városai: </a:t>
            </a:r>
            <a:r>
              <a:rPr lang="hu-HU" dirty="0" err="1" smtClean="0"/>
              <a:t>Arrabona</a:t>
            </a:r>
            <a:r>
              <a:rPr lang="hu-HU" dirty="0" smtClean="0"/>
              <a:t>, Sopianae, Aquincum, </a:t>
            </a:r>
            <a:r>
              <a:rPr lang="hu-HU" dirty="0" err="1" smtClean="0"/>
              <a:t>Scarbantia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--Izisz-szentély</a:t>
            </a:r>
            <a:r>
              <a:rPr lang="hu-HU" dirty="0" smtClean="0"/>
              <a:t> Szombathelyen</a:t>
            </a:r>
            <a:br>
              <a:rPr lang="hu-HU" dirty="0" smtClean="0"/>
            </a:br>
            <a:r>
              <a:rPr lang="hu-HU" dirty="0" err="1" smtClean="0"/>
              <a:t>--ókeresztény</a:t>
            </a:r>
            <a:r>
              <a:rPr lang="hu-HU" dirty="0" smtClean="0"/>
              <a:t> kápolna Pécsett</a:t>
            </a:r>
          </a:p>
        </p:txBody>
      </p:sp>
    </p:spTree>
    <p:extLst>
      <p:ext uri="{BB962C8B-B14F-4D97-AF65-F5344CB8AC3E}">
        <p14:creationId xmlns:p14="http://schemas.microsoft.com/office/powerpoint/2010/main" val="362115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90872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kereszténység kialakulása és főbb tanításai 		</a:t>
            </a:r>
            <a:r>
              <a:rPr lang="hu-HU" dirty="0" err="1" smtClean="0"/>
              <a:t>atl</a:t>
            </a:r>
            <a:r>
              <a:rPr lang="hu-HU" dirty="0" smtClean="0"/>
              <a:t>. 18 b c d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256584"/>
          </a:xfrm>
        </p:spPr>
        <p:txBody>
          <a:bodyPr>
            <a:normAutofit fontScale="62500" lnSpcReduction="20000"/>
          </a:bodyPr>
          <a:lstStyle/>
          <a:p>
            <a:r>
              <a:rPr lang="hu-HU" dirty="0" smtClean="0"/>
              <a:t>Zsidóság: Messiásvárás, </a:t>
            </a:r>
            <a:br>
              <a:rPr lang="hu-HU" dirty="0" smtClean="0"/>
            </a:br>
            <a:r>
              <a:rPr lang="hu-HU" dirty="0" smtClean="0"/>
              <a:t>keleten a meghaló és feltámadó istenek kultusza (</a:t>
            </a:r>
            <a:r>
              <a:rPr lang="hu-HU" dirty="0" err="1"/>
              <a:t>M</a:t>
            </a:r>
            <a:r>
              <a:rPr lang="hu-HU" dirty="0" err="1" smtClean="0"/>
              <a:t>ithrász</a:t>
            </a:r>
            <a:r>
              <a:rPr lang="hu-HU" dirty="0" smtClean="0"/>
              <a:t>, </a:t>
            </a:r>
            <a:r>
              <a:rPr lang="hu-HU" dirty="0" err="1"/>
              <a:t>I</a:t>
            </a:r>
            <a:r>
              <a:rPr lang="hu-HU" dirty="0" err="1" smtClean="0"/>
              <a:t>zisz</a:t>
            </a:r>
            <a:r>
              <a:rPr lang="hu-HU" dirty="0" smtClean="0"/>
              <a:t>, Ozirisz)</a:t>
            </a:r>
          </a:p>
          <a:p>
            <a:r>
              <a:rPr lang="hu-HU" dirty="0" smtClean="0"/>
              <a:t>A zsidó diaszpóra szerepe ( a Septuaginta)</a:t>
            </a:r>
          </a:p>
          <a:p>
            <a:r>
              <a:rPr lang="hu-HU" b="1" dirty="0" smtClean="0"/>
              <a:t>Jézus:</a:t>
            </a:r>
            <a:r>
              <a:rPr lang="hu-HU" dirty="0" smtClean="0"/>
              <a:t> Keresztelő Szt. János tanít az eljöveteléről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megváltást hirdeti</a:t>
            </a:r>
            <a:br>
              <a:rPr lang="hu-HU" dirty="0" smtClean="0"/>
            </a:br>
            <a:r>
              <a:rPr lang="hu-HU" dirty="0" err="1" smtClean="0"/>
              <a:t>-élete</a:t>
            </a:r>
            <a:r>
              <a:rPr lang="hu-HU" dirty="0" smtClean="0"/>
              <a:t>, működése az </a:t>
            </a:r>
            <a:r>
              <a:rPr lang="hu-HU" i="1" dirty="0" smtClean="0"/>
              <a:t>evangéliumok</a:t>
            </a:r>
            <a:r>
              <a:rPr lang="hu-HU" dirty="0" smtClean="0"/>
              <a:t>ban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szeretet parancsa, az üdvösség hirdetése</a:t>
            </a:r>
          </a:p>
          <a:p>
            <a:r>
              <a:rPr lang="hu-HU" dirty="0" err="1" smtClean="0"/>
              <a:t>Pontius</a:t>
            </a:r>
            <a:r>
              <a:rPr lang="hu-HU" dirty="0" smtClean="0"/>
              <a:t> </a:t>
            </a:r>
            <a:r>
              <a:rPr lang="hu-HU" dirty="0" err="1" smtClean="0"/>
              <a:t>Pilatus</a:t>
            </a:r>
            <a:r>
              <a:rPr lang="hu-HU" dirty="0" smtClean="0"/>
              <a:t> (Júdea helytartója) a zsidó főpapok kérésére keresztre feszíti</a:t>
            </a:r>
          </a:p>
          <a:p>
            <a:r>
              <a:rPr lang="hu-HU" dirty="0" smtClean="0"/>
              <a:t>A feltámadásába vetett hit értelmet ad az istenfélő életnek</a:t>
            </a:r>
          </a:p>
          <a:p>
            <a:r>
              <a:rPr lang="hu-HU" dirty="0" smtClean="0"/>
              <a:t>Közeli második eljövetelére alapul a péteri </a:t>
            </a:r>
            <a:r>
              <a:rPr lang="hu-HU" dirty="0" err="1" smtClean="0"/>
              <a:t>zsidókeresztény</a:t>
            </a:r>
            <a:r>
              <a:rPr lang="hu-HU" dirty="0" smtClean="0"/>
              <a:t> szekta</a:t>
            </a:r>
          </a:p>
          <a:p>
            <a:r>
              <a:rPr lang="hu-HU" b="1" dirty="0" smtClean="0"/>
              <a:t>Pál:</a:t>
            </a:r>
            <a:r>
              <a:rPr lang="hu-HU" dirty="0" smtClean="0"/>
              <a:t> a gazdagok, pogányok befogadása az egyházba a társadalmi különbségek elfogadásával</a:t>
            </a:r>
            <a:br>
              <a:rPr lang="hu-HU" dirty="0" smtClean="0"/>
            </a:br>
            <a:r>
              <a:rPr lang="hu-HU" dirty="0" smtClean="0"/>
              <a:t>(nincs közeli végítélet; aki hisz Jézusban, üdvözül</a:t>
            </a:r>
            <a:br>
              <a:rPr lang="hu-HU" dirty="0" smtClean="0"/>
            </a:br>
            <a:r>
              <a:rPr lang="hu-HU" dirty="0" smtClean="0"/>
              <a:t>vagyonközösség helyett adakozás)</a:t>
            </a:r>
          </a:p>
          <a:p>
            <a:r>
              <a:rPr lang="hu-HU" dirty="0" smtClean="0"/>
              <a:t>A kereszténység szent könyvei: </a:t>
            </a:r>
            <a:r>
              <a:rPr lang="hu-HU" b="1" dirty="0" smtClean="0"/>
              <a:t>Ó-és Újszövetség</a:t>
            </a:r>
          </a:p>
          <a:p>
            <a:r>
              <a:rPr lang="hu-HU" b="1" dirty="0" smtClean="0"/>
              <a:t>313: türelmi rendelet (Milánó, Constantinus)</a:t>
            </a:r>
          </a:p>
          <a:p>
            <a:r>
              <a:rPr lang="hu-HU" b="1" dirty="0" smtClean="0"/>
              <a:t>325, </a:t>
            </a:r>
            <a:r>
              <a:rPr lang="hu-HU" b="1" dirty="0" err="1" smtClean="0"/>
              <a:t>níceai</a:t>
            </a:r>
            <a:r>
              <a:rPr lang="hu-HU" b="1" dirty="0" smtClean="0"/>
              <a:t> zsinat: a Szentháromság dogmája (</a:t>
            </a:r>
            <a:r>
              <a:rPr lang="hu-HU" b="1" dirty="0" err="1" smtClean="0"/>
              <a:t>homousion</a:t>
            </a:r>
            <a:r>
              <a:rPr lang="hu-HU" b="1" dirty="0" smtClean="0"/>
              <a:t>, az ariánusokkal szemben)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23088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6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7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8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693</Words>
  <Application>Microsoft Office PowerPoint</Application>
  <PresentationFormat>Diavetítés a képernyőre (4:3 oldalarány)</PresentationFormat>
  <Paragraphs>210</Paragraphs>
  <Slides>24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6</vt:i4>
      </vt:variant>
      <vt:variant>
        <vt:lpstr>Diacímek</vt:lpstr>
      </vt:variant>
      <vt:variant>
        <vt:i4>24</vt:i4>
      </vt:variant>
    </vt:vector>
  </HeadingPairs>
  <TitlesOfParts>
    <vt:vector size="30" baseType="lpstr">
      <vt:lpstr>Office-téma</vt:lpstr>
      <vt:lpstr>1_Office-téma</vt:lpstr>
      <vt:lpstr>3_Office-téma</vt:lpstr>
      <vt:lpstr>6_Office-téma</vt:lpstr>
      <vt:lpstr>7_Office-téma</vt:lpstr>
      <vt:lpstr>8_Office-téma</vt:lpstr>
      <vt:lpstr>PowerPoint bemutató</vt:lpstr>
      <vt:lpstr>J. Caesar hatalomra jutása atl. 16d</vt:lpstr>
      <vt:lpstr>Intézkedései</vt:lpstr>
      <vt:lpstr>Feladat (Caesar)</vt:lpstr>
      <vt:lpstr>A görög hitvilág</vt:lpstr>
      <vt:lpstr>A római hitvilág</vt:lpstr>
      <vt:lpstr>Latin---------görög istenpárok-megoldás</vt:lpstr>
      <vt:lpstr>Az antikvitás kiemelkedő kulturális emlékei    atl.117-118 a</vt:lpstr>
      <vt:lpstr>A kereszténység kialakulása és főbb tanításai   atl. 18 b c d</vt:lpstr>
      <vt:lpstr>A kora középkor gazdasága és társadalma 6-10. sz., Ny-Eu.</vt:lpstr>
      <vt:lpstr>PowerPoint bemutató</vt:lpstr>
      <vt:lpstr>PowerPoint bemutató</vt:lpstr>
      <vt:lpstr>megoldás</vt:lpstr>
      <vt:lpstr>A keresztény világ </vt:lpstr>
      <vt:lpstr>PowerPoint bemutató</vt:lpstr>
      <vt:lpstr>A középkori város és a céhes ipar </vt:lpstr>
      <vt:lpstr>Franciaország népességének alakulása A céh felépítése</vt:lpstr>
      <vt:lpstr>PowerPoint bemutató</vt:lpstr>
      <vt:lpstr>megoldás</vt:lpstr>
      <vt:lpstr>PowerPoint bemutató</vt:lpstr>
      <vt:lpstr>Az iszlám vallás kialakulása és főbb tanításai</vt:lpstr>
      <vt:lpstr>PowerPoint bemutató</vt:lpstr>
      <vt:lpstr>A román és gótikus építészet, a reneszánsz kultúra</vt:lpstr>
      <vt:lpstr>Helyezd időrendi sorrendbe a következő eseményeket;  írd be a táblázatba az évszámot eseménnyel, kezdve a legkorábbival!  -Nagy Károly császárrá koronázása  -az egyházszakadás   -A könyvnyomtatás feltalálása   -Konstantinápolyt elfoglalják a törökök   -a Magna Charta kiadása   -Mohamed futása, a muszlim időszámítás kezdete   -a verduni szerződés   -a frankok győzelme Poitiers-nél az arabok felett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J. Caesar hatalomra jutása atl. 16d</dc:title>
  <dc:creator>konyvtar1</dc:creator>
  <cp:lastModifiedBy>Felhasználó</cp:lastModifiedBy>
  <cp:revision>141</cp:revision>
  <dcterms:created xsi:type="dcterms:W3CDTF">2017-02-17T16:53:17Z</dcterms:created>
  <dcterms:modified xsi:type="dcterms:W3CDTF">2017-03-15T19:45:52Z</dcterms:modified>
</cp:coreProperties>
</file>